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p: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3e062f8635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e062f863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rgbClr val="222222"/>
                </a:solidFill>
                <a:highlight>
                  <a:srgbClr val="FFFFFF"/>
                </a:highlight>
              </a:rPr>
              <a:t>So, the key to delivering robust software is through a thorough design process  (go over). This is one of, if not the most important task you perform when developing software</a:t>
            </a:r>
            <a:endParaRPr>
              <a:solidFill>
                <a:srgbClr val="222222"/>
              </a:solidFill>
              <a:highlight>
                <a:srgbClr val="FFFFFF"/>
              </a:highlight>
            </a:endParaRPr>
          </a:p>
          <a:p>
            <a:pPr indent="0" lvl="0" marL="0" rtl="0">
              <a:lnSpc>
                <a:spcPct val="115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3e062f8635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e062f863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Let’s </a:t>
            </a:r>
            <a:r>
              <a:rPr lang="en"/>
              <a:t>talk about buildings. You see a few on this slide, you’re in one right now. Good, solid engineered products. Now, the buildings on this slide are all very different - you’ve got a castle, you’ve got a skyscraper, you’ve got some kind of german beer hall thing. They’re still different versions of the same fundamental concept - a permanent structure to protect inhabitants from the elements, offer privacy to conduct business or live, and all of those other things we use buildings for. But, each does belong to a distinct category. The top left one is clearly a castle. Every castle has its variations, but they are still distinctly castles. Same for skyscrapers. All skyscrapers are a little different, but they are built using the same materials, with similar support structures, elevator placement, hvac structures, and so on. So, over time, we see styles of building appear - different architectures that, although they allow variation, enable us to take the lessons learned from others of that type and distill those into new buildings. When you go to build a skyscraper now, there isn’t much need for experimentation, there isn’t much cause to worry that it’ll all collapse. We know how to build a skyscraper because we have a template to follow - a framework we can be creative within, but still offers structure. Software offers similar architectural styles that can inform and structure the design of new projects.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3e062f8635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e062f863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Software is intangible - we keep repeating this point. So, if we can’t easily  touch or see the structure of the software, what does architecture mean when talking about software? In truth, it’s pretty much the same as what it means for a building. The IEEE defines software architecture as: (read). </a:t>
            </a:r>
            <a:endParaRPr/>
          </a:p>
          <a:p>
            <a:pPr indent="0" lvl="0" marL="0" rtl="0">
              <a:spcBef>
                <a:spcPts val="0"/>
              </a:spcBef>
              <a:spcAft>
                <a:spcPts val="0"/>
              </a:spcAft>
              <a:buNone/>
            </a:pPr>
            <a:r>
              <a:rPr lang="en"/>
              <a:t>The key difference is a mental one - it’s harder to see problems in a structure of software, as any visualization is an artificial one, but it is just as important - if not more so - to lay down the proper blueprint.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3e062f8635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e062f863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Planning the architecture of a system is the first step in design. It’s how we take this idea of a monolithic system, break it down into independent layers and subsystems, and structure how those parts connect. Before we design classes, before we choose algorithms, we should take the idea we have, the list of features, and broadly lay out how we will deliver that functionality.</a:t>
            </a:r>
            <a:endParaRPr>
              <a:solidFill>
                <a:schemeClr val="dk1"/>
              </a:solidFill>
            </a:endParaRPr>
          </a:p>
          <a:p>
            <a:pPr indent="0" lvl="0" marL="0" rtl="0">
              <a:spcBef>
                <a:spcPts val="0"/>
              </a:spcBef>
              <a:spcAft>
                <a:spcPts val="0"/>
              </a:spcAft>
              <a:buNone/>
            </a:pPr>
            <a:r>
              <a:rPr lang="en">
                <a:solidFill>
                  <a:schemeClr val="dk1"/>
                </a:solidFill>
              </a:rPr>
              <a:t>(2), portions of the software responsible for certain features, and (4) to deliver the promised functionality.</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(3), but for now, we’re concerned with the design at a higher level. Before we can effectively lay out the classes, we need to lay down a broader structure</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3e062f8635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e062f863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It turns out that building architecture and software architecture have many parallels</a:t>
            </a:r>
            <a:endParaRPr/>
          </a:p>
          <a:p>
            <a:pPr indent="-317500" lvl="0" marL="457200" rtl="0">
              <a:spcBef>
                <a:spcPts val="0"/>
              </a:spcBef>
              <a:spcAft>
                <a:spcPts val="0"/>
              </a:spcAft>
              <a:buSzPts val="1400"/>
              <a:buChar char="-"/>
            </a:pPr>
            <a:r>
              <a:rPr lang="en"/>
              <a:t>Architects and their blueprints are (read). Same for software - the customer who has ordered the software rarely has a clue how development works. Your architectural design offers a way to explain how the system works in a manner that the customer can understand and offer feedback on</a:t>
            </a:r>
            <a:endParaRPr/>
          </a:p>
          <a:p>
            <a:pPr indent="-317500" lvl="0" marL="457200" rtl="0">
              <a:spcBef>
                <a:spcPts val="0"/>
              </a:spcBef>
              <a:spcAft>
                <a:spcPts val="0"/>
              </a:spcAft>
              <a:buSzPts val="1400"/>
              <a:buChar char="-"/>
            </a:pPr>
            <a:r>
              <a:rPr lang="en"/>
              <a:t>(read) If your building design stinks, good materials and talented construction workers won’t save it. Same for the software. No matter how good your coders are, if the system is badly designed, it will be bad. It might be slow, it might be insecure, it might go offline way too often. A bad design will get you in trouble.</a:t>
            </a:r>
            <a:endParaRPr/>
          </a:p>
          <a:p>
            <a:pPr indent="-317500" lvl="0" marL="457200" rtl="0">
              <a:spcBef>
                <a:spcPts val="0"/>
              </a:spcBef>
              <a:spcAft>
                <a:spcPts val="0"/>
              </a:spcAft>
              <a:buSzPts val="1400"/>
              <a:buChar char="-"/>
            </a:pPr>
            <a:r>
              <a:rPr lang="en"/>
              <a:t>(read). You get the idea. Just as there are skyscrapers and castles and other distinct types of buildings, we see dozens of software types out there, and unique architectural styles appropriate for those pieces of software. Having some knowledge of what architecture fits a particular type of system is a good way to get ahead as a software engineer.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3e062f8635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e062f863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 plan our architecture? Why explicitly sit down and talk about it? There are a few key reasons</a:t>
            </a:r>
            <a:endParaRPr/>
          </a:p>
          <a:p>
            <a:pPr indent="0" lvl="0" marL="0" rtl="0">
              <a:spcBef>
                <a:spcPts val="0"/>
              </a:spcBef>
              <a:spcAft>
                <a:spcPts val="0"/>
              </a:spcAft>
              <a:buNone/>
            </a:pPr>
            <a:r>
              <a:rPr lang="en"/>
              <a:t>-Enables stakeholder communication. The architecture is a high-level presentation of the real system that can be used to get feedback from customers. The requirements specification is more for you, it’s your guide to what to build. The architecture gives you the means to go back to the customer and explain to them what you’re doing and how it will ensure that their requirements are met.</a:t>
            </a:r>
            <a:endParaRPr/>
          </a:p>
          <a:p>
            <a:pPr indent="0" lvl="0" marL="0" rtl="0">
              <a:spcBef>
                <a:spcPts val="0"/>
              </a:spcBef>
              <a:spcAft>
                <a:spcPts val="0"/>
              </a:spcAft>
              <a:buNone/>
            </a:pPr>
            <a:r>
              <a:rPr lang="en"/>
              <a:t>- It enables system analysis. Making the architecture explict means you can look for problems in it before coding even starts. You can analyze how subsystems communicate, how access to the system is managed, how the indpeendent parts integrate to provide functionality. This is good, because your architecture has a huge impact on performance, reliability, and maintenance of the system.</a:t>
            </a:r>
            <a:endParaRPr/>
          </a:p>
          <a:p>
            <a:pPr indent="0" lvl="0" marL="0" rtl="0">
              <a:spcBef>
                <a:spcPts val="0"/>
              </a:spcBef>
              <a:spcAft>
                <a:spcPts val="0"/>
              </a:spcAft>
              <a:buNone/>
            </a:pPr>
            <a:r>
              <a:rPr lang="en"/>
              <a:t>-It enables code reuse. If you architect your system well, you can take parts of it and  reuse them in future projects. The same applies to your current project - a well-designed architecture can also enable you to slip in code from other projects and integrate it without much trouble.</a:t>
            </a:r>
            <a:endParaRPr/>
          </a:p>
          <a:p>
            <a:pPr indent="0" lvl="0" marL="0" rtl="0">
              <a:spcBef>
                <a:spcPts val="0"/>
              </a:spcBef>
              <a:spcAft>
                <a:spcPts val="0"/>
              </a:spcAft>
              <a:buNone/>
            </a:pPr>
            <a:r>
              <a:rPr lang="en"/>
              <a:t>- Fundamentally, (read). A huge part of security is controlling access to critical parts of your system</a:t>
            </a:r>
            <a:endParaRPr/>
          </a:p>
          <a:p>
            <a:pPr indent="0" lvl="0" marL="0" rtl="0">
              <a:spcBef>
                <a:spcPts val="0"/>
              </a:spcBef>
              <a:spcAft>
                <a:spcPts val="0"/>
              </a:spcAft>
              <a:buNone/>
            </a:pPr>
            <a:r>
              <a:rPr lang="en"/>
              <a:t>Good things are well-architected. Those are the kind of systems that stick around, that outlive their original purpose, that are robust. So, get that right.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e062f8635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e062f863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a:solidFill>
                  <a:srgbClr val="222222"/>
                </a:solidFill>
                <a:highlight>
                  <a:srgbClr val="FFFFFF"/>
                </a:highlight>
              </a:rPr>
              <a:t>The goal of this course is to master skills that support this partitioning. </a:t>
            </a:r>
            <a:endParaRPr>
              <a:solidFill>
                <a:srgbClr val="222222"/>
              </a:solidFill>
              <a:highlight>
                <a:srgbClr val="FFFFFF"/>
              </a:highlight>
            </a:endParaRPr>
          </a:p>
          <a:p>
            <a:pPr indent="0" lvl="0" marL="0" rtl="0">
              <a:lnSpc>
                <a:spcPct val="115000"/>
              </a:lnSpc>
              <a:spcBef>
                <a:spcPts val="0"/>
              </a:spcBef>
              <a:spcAft>
                <a:spcPts val="0"/>
              </a:spcAft>
              <a:buClr>
                <a:schemeClr val="dk1"/>
              </a:buClr>
              <a:buSzPts val="1100"/>
              <a:buFont typeface="Arial"/>
              <a:buNone/>
            </a:pPr>
            <a:r>
              <a:rPr lang="en">
                <a:solidFill>
                  <a:srgbClr val="222222"/>
                </a:solidFill>
                <a:highlight>
                  <a:srgbClr val="FFFFFF"/>
                </a:highlight>
              </a:rPr>
              <a:t>We will discuss the purpose and role of architecture in the overall process of software development, both as a process (</a:t>
            </a:r>
            <a:r>
              <a:rPr i="1" lang="en">
                <a:solidFill>
                  <a:srgbClr val="222222"/>
                </a:solidFill>
                <a:highlight>
                  <a:srgbClr val="FFFFFF"/>
                </a:highlight>
              </a:rPr>
              <a:t>architecting</a:t>
            </a:r>
            <a:r>
              <a:rPr lang="en">
                <a:solidFill>
                  <a:srgbClr val="222222"/>
                </a:solidFill>
                <a:highlight>
                  <a:srgbClr val="FFFFFF"/>
                </a:highlight>
              </a:rPr>
              <a:t> a system) and an artifact (the architecture of a system). We will also examine and debate the similarities and differences between "design" and "architecture". We will examine notations and tools designed to assist software architects and processes that can lead to good architectural outcomes and architectural refactoring.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153b7aca_0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153b7aca_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read off</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153b7aca_0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153b7aca_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read off, not linear</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6153b7aca_0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153b7aca_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read off</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g614746107_0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614746107_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156a46ca_0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156a46ca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a:solidFill>
                  <a:schemeClr val="dk1"/>
                </a:solidFill>
              </a:rPr>
              <a:t>This course has no required textbook. However, the following books are the source of most of the covered material and will provide background not covered in class. Not required, recommended - will help illustrate concepts</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156a46ca_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156a46ca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Most of the time, we’re in normal class mode. I will stand up here and drone at you, then toss in a joke to keep you awake</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Then, because it’s boring to just listen to me talk. For me too. We’ll do a lot of group discussion. I’ll ask questions,try to get you to answer them. We’ll work through problems and examples in a group. I expect you guys to respond. I’ll stand here until someone does.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Project. Work in groups on a large-scale software project. You’ll go through each stage of development, and build a system. The idea is that you get to put the course content into practice.</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156a46ca_0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156a46ca_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(read 1-2) - I know the MSE schedule is a little weird, but you should have taken that. If not, not a huge deal - we will recover the basics of design and architecture (those who took it might be a little bored), but we will also go far beyond what we covered in there.</a:t>
            </a:r>
            <a:endParaRPr>
              <a:solidFill>
                <a:schemeClr val="dk1"/>
              </a:solidFill>
            </a:endParaRPr>
          </a:p>
          <a:p>
            <a:pPr indent="0" lvl="0" marL="0" rtl="0">
              <a:spcBef>
                <a:spcPts val="0"/>
              </a:spcBef>
              <a:spcAft>
                <a:spcPts val="0"/>
              </a:spcAft>
              <a:buNone/>
            </a:pPr>
            <a:r>
              <a:rPr lang="en">
                <a:solidFill>
                  <a:schemeClr val="dk1"/>
                </a:solidFill>
              </a:rPr>
              <a:t>(read rest)</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156a46ca_0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156a46ca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1) You will work in groups of 3 students to complete assignments. Apogee students may choose to work alone or in a group. In class students must work in groups unless you have a particularly compelling reason otherwise. Now, group doesn’t mean you can slack off. There will be peer evaluations, and those will impact your grade.</a:t>
            </a:r>
            <a:endParaRPr>
              <a:solidFill>
                <a:schemeClr val="dk1"/>
              </a:solidFill>
            </a:endParaRPr>
          </a:p>
          <a:p>
            <a:pPr indent="0" lvl="0" marL="0" rtl="0">
              <a:spcBef>
                <a:spcPts val="0"/>
              </a:spcBef>
              <a:spcAft>
                <a:spcPts val="0"/>
              </a:spcAft>
              <a:buNone/>
            </a:pPr>
            <a:r>
              <a:rPr lang="en">
                <a:solidFill>
                  <a:schemeClr val="dk1"/>
                </a:solidFill>
              </a:rPr>
              <a:t>2) There will also be individual reading assignments. Everyone will read the same paper and submit a one page summary.</a:t>
            </a:r>
            <a:endParaRPr>
              <a:solidFill>
                <a:schemeClr val="dk1"/>
              </a:solidFill>
            </a:endParaRPr>
          </a:p>
          <a:p>
            <a:pPr indent="0" lvl="0" marL="0" rtl="0">
              <a:spcBef>
                <a:spcPts val="0"/>
              </a:spcBef>
              <a:spcAft>
                <a:spcPts val="0"/>
              </a:spcAft>
              <a:buNone/>
            </a:pPr>
            <a:r>
              <a:rPr lang="en">
                <a:solidFill>
                  <a:schemeClr val="dk1"/>
                </a:solidFill>
              </a:rPr>
              <a:t>3) Exams, the usual</a:t>
            </a:r>
            <a:endParaRPr>
              <a:solidFill>
                <a:schemeClr val="dk1"/>
              </a:solidFill>
            </a:endParaRPr>
          </a:p>
          <a:p>
            <a:pPr indent="0" lvl="0" marL="0" rtl="0">
              <a:spcBef>
                <a:spcPts val="0"/>
              </a:spcBef>
              <a:spcAft>
                <a:spcPts val="0"/>
              </a:spcAft>
              <a:buNone/>
            </a:pPr>
            <a:r>
              <a:rPr lang="en">
                <a:solidFill>
                  <a:schemeClr val="dk1"/>
                </a:solidFill>
              </a:rPr>
              <a:t>4) Finally, there is a participation component to your grade. There will be in-class exercises throughout the semester. Attending and completing those will make up most of this grade. Apogee students should e-mail those within a week of the class. Your group performance and whether you take part in in-class conversations will also make up part of this grade.</a:t>
            </a:r>
            <a:endParaRPr>
              <a:solidFill>
                <a:schemeClr val="dk1"/>
              </a:solidFill>
            </a:endParaRPr>
          </a:p>
          <a:p>
            <a:pPr indent="0" lvl="0" marL="0" rtl="0">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156a46ca_0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156a46ca_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project - </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We’re not trying to make things arbitrairly hard to justify teamworks, but good engineering is hard - it takes time adn work</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planning/scheduling is essential. most issues come from people starting too late and trying to cram. That doesn’t work here. Especially given the need for teamwork. Working together takes planning. </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You can’t slack off - we do use peer evaluations in grading, and if you don’t take part, you won’t get the grade.</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Team leader (read)</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c61253f22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c61253f2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(read). I’m new. I’m going to make mistakes. I’ll forget things, try things that don’t work out, and will change things as we go along. Don’t hesitate to contact me at any time. I want your feedback. If something isn’t working, don’t wait until the end to tell me - let me know and we’ll see what we can do about it.</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6156a46ca_0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6156a46ca_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a282a7b09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a282a7b0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(read 1-3) - A written explanation (including supporting documentation) must be submitted.</a:t>
            </a:r>
            <a:endParaRPr>
              <a:solidFill>
                <a:schemeClr val="dk1"/>
              </a:solidFill>
            </a:endParaRPr>
          </a:p>
          <a:p>
            <a:pPr indent="0" lvl="0" marL="0" rtl="0">
              <a:spcBef>
                <a:spcPts val="0"/>
              </a:spcBef>
              <a:spcAft>
                <a:spcPts val="0"/>
              </a:spcAft>
              <a:buNone/>
            </a:pPr>
            <a:r>
              <a:rPr lang="en">
                <a:solidFill>
                  <a:schemeClr val="dk1"/>
                </a:solidFill>
              </a:rPr>
              <a:t>Make-up arrangements should be completed prior to the scheduled activity. </a:t>
            </a:r>
            <a:endParaRPr>
              <a:solidFill>
                <a:schemeClr val="dk1"/>
              </a:solidFill>
            </a:endParaRPr>
          </a:p>
          <a:p>
            <a:pPr indent="0" lvl="0" marL="0" rtl="0">
              <a:spcBef>
                <a:spcPts val="0"/>
              </a:spcBef>
              <a:spcAft>
                <a:spcPts val="0"/>
              </a:spcAft>
              <a:buNone/>
            </a:pPr>
            <a:r>
              <a:rPr lang="en">
                <a:solidFill>
                  <a:schemeClr val="dk1"/>
                </a:solidFill>
              </a:rPr>
              <a:t>(read 4)</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a282a7b09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282a7b0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Someday you will graduate, and in the real world, you will have to work with a wide variety of people. Now is the time to abandon preconceived prejudices about others. Students in this class are expected to respectfully work with all other students, regardless of gender, race, sexuality, religion, number of tentacles, whether they pick their nose, or any other possible criteria. Real talk here - we’re a bunch of nerds, and nerds have a reputation for not knowing what to do when women are in the room. Don’t be that stereotype. There is a zero-tolerance policy for any student that discriminates against other students, regardless of the reason. Be a professional adult.</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rPr lang="en">
                <a:solidFill>
                  <a:schemeClr val="dk1"/>
                </a:solidFill>
              </a:rPr>
              <a:t>(read)</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ebdb2039a_0_101:notes"/>
          <p:cNvSpPr/>
          <p:nvPr>
            <p:ph idx="2" type="sldImg"/>
          </p:nvPr>
        </p:nvSpPr>
        <p:spPr>
          <a:xfrm>
            <a:off x="1714753" y="685800"/>
            <a:ext cx="3429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bdb2039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Just start with a question - want you to start thinking about this. (read) </a:t>
            </a:r>
            <a:endParaRPr/>
          </a:p>
          <a:p>
            <a:pPr indent="0" lvl="0" marL="0" rtl="0">
              <a:spcBef>
                <a:spcPts val="0"/>
              </a:spcBef>
              <a:spcAft>
                <a:spcPts val="0"/>
              </a:spcAft>
              <a:buClr>
                <a:schemeClr val="dk1"/>
              </a:buClr>
              <a:buSzPts val="1100"/>
              <a:buFont typeface="Arial"/>
              <a:buNone/>
            </a:pPr>
            <a:r>
              <a:rPr lang="en"/>
              <a:t>This isn’t something with one answer, or even a right answer. It’s something we’ll keep returning to</a:t>
            </a:r>
            <a:endParaRPr/>
          </a:p>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6149e3957_024:notes"/>
          <p:cNvSpPr/>
          <p:nvPr>
            <p:ph idx="2" type="sldImg"/>
          </p:nvPr>
        </p:nvSpPr>
        <p:spPr>
          <a:xfrm>
            <a:off x="1714753" y="685800"/>
            <a:ext cx="34293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6149e3957_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t/>
            </a:r>
            <a:endParaRPr/>
          </a:p>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a282a7b09_0_3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a282a7b09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Let’s start with a story. (1) The time lag imposed by the current system is a real competitive disadvantage and also leads to mistakes because of the lack of immediate feedback. Now, At first glance, the problem doesn’t seem too complicated. The first step is to gather requirements. (3-4) get more complex, talk a little</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3e062f8635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e062f863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3e062f8635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e062f863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(1-2). We often talk about users, but that is a vague term that doesn’t capture what we really care about. However, the people affected by a software system are not just endusers. Software systems are not just used: They have to be built and tested, they have to be operated, they may have to be repaired, they are enhanced, and of course they have to be paid for. Each of these activities involves a number—possibly a significant number—of people in addition to the users. (4)  Each of these groups of people has its own requirements, interests, and needs to be met by the software system. </a:t>
            </a:r>
            <a:r>
              <a:rPr lang="en">
                <a:solidFill>
                  <a:schemeClr val="dk1"/>
                </a:solidFill>
              </a:rPr>
              <a:t>This presents some problems because it may not be possible to capture and reconcile the needs of all members of the class (all users, all developers) in the time available. Furthermore, you may not have the stakeholders at hand (e.g., when developing a new product). In either case, you need to select some representative stakeholders who will speak for the group.  </a:t>
            </a:r>
            <a:r>
              <a:rPr lang="en">
                <a:solidFill>
                  <a:schemeClr val="dk1"/>
                </a:solidFill>
              </a:rPr>
              <a:t>(5)  Understanding the role of the stakeholder is fundamental to understanding the role of the architect in the development of a system.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3e062f8635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e062f863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rPr>
              <a:t>Architectures are created solely to meet stakeholder needs. Stakeholders (explicitly or implicitly) drive the whole shape and direction of the architecture, which is developed solely for their benefit and to serve their needs. (1-2)</a:t>
            </a:r>
            <a:endParaRPr>
              <a:solidFill>
                <a:schemeClr val="dk1"/>
              </a:solidFill>
            </a:endParaRPr>
          </a:p>
          <a:p>
            <a:pPr indent="0" lvl="0" marL="0">
              <a:spcBef>
                <a:spcPts val="0"/>
              </a:spcBef>
              <a:spcAft>
                <a:spcPts val="0"/>
              </a:spcAft>
              <a:buNone/>
            </a:pPr>
            <a:r>
              <a:rPr lang="en">
                <a:solidFill>
                  <a:schemeClr val="dk1"/>
                </a:solidFill>
              </a:rPr>
              <a:t>We use the term concern here not just because the IEEE standard actually uses, but also because it is particularly appropriate to the process of architecture. As you will see when you start to develop your architecture, you are engaged in a process of discovery as much as one of capture— early in the system development lifecycle, your stakeholders may not yet know precisely what their requirements are. They might be changing their minds, they might not have thought about what they want. Architecture definition is an iterative process, where you interview stakeholders multiple times and try to negotiate with them, and discover not only what they want but what you want to do as well.</a:t>
            </a:r>
            <a:endParaRPr>
              <a:solidFill>
                <a:schemeClr val="dk1"/>
              </a:solidFill>
            </a:endParaRPr>
          </a:p>
          <a:p>
            <a:pPr indent="0" lvl="0" marL="0" rtl="0">
              <a:spcBef>
                <a:spcPts val="0"/>
              </a:spcBef>
              <a:spcAft>
                <a:spcPts val="0"/>
              </a:spcAft>
              <a:buNone/>
            </a:pPr>
            <a:r>
              <a:rPr lang="en">
                <a:solidFill>
                  <a:schemeClr val="dk1"/>
                </a:solidFill>
              </a:rPr>
              <a:t> Stakeholders ultimately make or direct the fundamental decisions about scope, functionality, operational characteristics, and structure of the eventual system—under the guidance of the architect. Without stakeholders, there would be no point in developing the architecture because there would be no need for the system or anyone to build it, deploy it, run it, or pay for it. (3-4)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3e062f8635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e062f863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Especially since the number of stakeholders can be insane. Consider something like the course website, which is powered by a software platform called  Moodle. In some sense, almost every person in the university structure will be impacted by that, and most of them will have some say in how a system like that is designed and implemented. That can get tough as a developer, and this is another of those trade-offs. Who do you make happy and who do you ignore? How do you express the architecture and the requirements clearly to them so that they’re happy when they get the final system? Specifying the architecture is a key opportunity for the stakeholders to direct its shape and direction. You will find, however, that some stakeholders are more interested in their roles than others, for a variety of reasons that have little to do with architecture. Part of your role, therefore, is to engage and galvanize, to persuade people of the importance of their involvement, and to obtain their commitment to the task.</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3e062f8635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e062f8635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Stakeholders </a:t>
            </a:r>
            <a:r>
              <a:rPr lang="en"/>
              <a:t>may all interpret the requirements and the resulting architecture differently. One thing may mean something else to them. It’s not just dependent on their technical background either - if anything, that makes it worse. Show architecture for a plane to two engineers, and one might think about it from the perspective of aerodynamics, an other from the perspective of manufacturing. </a:t>
            </a:r>
            <a:endParaRPr/>
          </a:p>
          <a:p>
            <a:pPr indent="0" lvl="0" marL="0" rtl="0">
              <a:spcBef>
                <a:spcPts val="0"/>
              </a:spcBef>
              <a:spcAft>
                <a:spcPts val="0"/>
              </a:spcAft>
              <a:buNone/>
            </a:pPr>
            <a:r>
              <a:rPr lang="en"/>
              <a:t>You need to express the architecture in a way that they can all understand, that captures a comprehensive point of view. You need to understand what they’re looking for too, and you need to try to please these groups with different interests. This is a huge task.</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3e062f8635_0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e062f8635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So, now you’ve interviewed your stakeholders and gathered requirements. The next step is to define how the system should work - to define its architectural design. (1) (2) To meet the concerns of the operations group, you (3). You realize you need to think more about the data in the system, so (4) (5). Great, right?</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3e062f8635_0_2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e062f8635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rPr>
              <a:t>(1-2) (discuss)</a:t>
            </a:r>
            <a:endParaRPr>
              <a:solidFill>
                <a:schemeClr val="dk1"/>
              </a:solidFill>
            </a:endParaRPr>
          </a:p>
          <a:p>
            <a:pPr indent="0" lvl="0" marL="0" rtl="0">
              <a:spcBef>
                <a:spcPts val="0"/>
              </a:spcBef>
              <a:spcAft>
                <a:spcPts val="0"/>
              </a:spcAft>
              <a:buNone/>
            </a:pPr>
            <a:r>
              <a:rPr lang="en">
                <a:solidFill>
                  <a:schemeClr val="dk1"/>
                </a:solidFill>
              </a:rPr>
              <a:t>If you hand this document to the stakheolders, don’t be surprised if you get bad feedback. No one will grasp the most important features of a model when presented with every detail at ones. The developers are distracted by the operational components such as servers and disk arrays, and they worry about the way the application will be deployed to the data center, which isn’t their primary responsibility. The IT operations people are pleased to see their system management software in the model, but they keep asking questions about data stores and data flows, when it seems quite obvious that it isn’t their concern.  The end users don’t really understand anything and keep asking, “But what will it do?” This is a model that serves no one, and likely is not complete or optimal in any way. (3)</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3e062f8635_0_2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e062f8635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This is a major, non-trivial challenge. We can do so through (1). This is a classic example of the principle of divide-and-conquer. (2) and avoid overwhelming a stakeholder with complex details. Some examples (rest)</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3e062f8635_0_3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e062f8635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(1) , and you start development, and suddenly, a few things start going wrong. (rest)</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3e062f8635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e062f863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 the beginning, software was small. This was true physically - punch cards are annoying, computing power was limited. By necessity and because of lack of experience, in scope too. Important - very important - but focused on particular problems. Missile trajectories, Simulations, wargames, code breaking. Single task - no API or code reuse, limited functionality</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3e062f8635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e062f8635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what a system does is only part of the story and that how the system provides its services often has a huge impact on the perceptions that stakeholders have of it. (rest)  Designing a system that exhibits acceptable quality properties is a crucial part of your role as an architect. </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3e062f8635_0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e062f8635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Because there is a close relationship between non-functional requirements and the architecture you choose, it’s important to take those needs into account when choosing an architecture. Here are a few factors to keep in mind.</a:t>
            </a:r>
            <a:endParaRPr/>
          </a:p>
          <a:p>
            <a:pPr indent="0" lvl="0" marL="0" rtl="0">
              <a:spcBef>
                <a:spcPts val="0"/>
              </a:spcBef>
              <a:spcAft>
                <a:spcPts val="0"/>
              </a:spcAft>
              <a:buNone/>
            </a:pPr>
            <a:r>
              <a:rPr lang="en"/>
              <a:t>- (2) How components are structured and communicate influences performance. One of your biggest bottlenecks is often in communication between subsystems, especially over a network. So, performance can often be improved by localizing critical operations into fewer, but larger, components. Install more of your system locally, rather than on a remote server, so that computation doesn’t depend on network latency. Consider how to execute components of the system in parallel, for more efficiency.</a:t>
            </a:r>
            <a:endParaRPr/>
          </a:p>
          <a:p>
            <a:pPr indent="0" lvl="0" marL="0" rtl="0">
              <a:spcBef>
                <a:spcPts val="0"/>
              </a:spcBef>
              <a:spcAft>
                <a:spcPts val="0"/>
              </a:spcAft>
              <a:buNone/>
            </a:pPr>
            <a:r>
              <a:rPr lang="en"/>
              <a:t>- (4) If security is a concern, you might want to layer the architecture, with the critical components protected in innermost layers , with a high level of security validation applied to the higher layers. Architect the system to trap attackers with multiple layers of gates between them and critical assets.</a:t>
            </a:r>
            <a:endParaRPr/>
          </a:p>
          <a:p>
            <a:pPr indent="0" lvl="0" marL="0" rtl="0">
              <a:spcBef>
                <a:spcPts val="0"/>
              </a:spcBef>
              <a:spcAft>
                <a:spcPts val="0"/>
              </a:spcAft>
              <a:buNone/>
            </a:pPr>
            <a:r>
              <a:rPr lang="en"/>
              <a:t>- (5) If your system has any safety-critical features, the architecture should be designed so that all safety-related operations are contained within a small number of components - ideally, components solely responsible for those safety-related features. Isolating safety features from normal software functionality means that the safety features can act even in the event that other components fail. Any safety-related components should always be executed locally rather than over a network, so that they can always act to shut down the misbehaving portion of the system.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3e062f8635_0_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e062f8635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 (2) If availability is a critical requirement, the architecture should be designed with redundancy in mind - always make it possible to replace components in case of trouble and update components without stopping the system. This is called a “fault-tolerant” system. You’ll see terms like triple reudndancy, where things like spacecraft systems will have three copies of software or hardware running at once, and makre sure they agree, or ensure that there is always a backup if something goes wrong.</a:t>
            </a:r>
            <a:endParaRPr/>
          </a:p>
          <a:p>
            <a:pPr indent="0" lvl="0" marL="0">
              <a:spcBef>
                <a:spcPts val="0"/>
              </a:spcBef>
              <a:spcAft>
                <a:spcPts val="0"/>
              </a:spcAft>
              <a:buNone/>
            </a:pPr>
            <a:r>
              <a:rPr lang="en"/>
              <a:t>- (4) If you want a high degree of maintainability, you need a larger number of small, self-contained components. That’s the idea of high cohesion and low coupling. Keep related functions together, and as independent as possible - separate data from consumers, avoid shared data structures - then you can more easily fix bugs and add features to these little independent subsystems.</a:t>
            </a:r>
            <a:endParaRPr/>
          </a:p>
          <a:p>
            <a:pPr indent="0" lvl="0" marL="0" rtl="0">
              <a:spcBef>
                <a:spcPts val="0"/>
              </a:spcBef>
              <a:spcAft>
                <a:spcPts val="0"/>
              </a:spcAft>
              <a:buNone/>
            </a:pPr>
            <a:r>
              <a:rPr lang="en"/>
              <a:t>- (6) Architecture has a role to play here, in that a well-designed architecture is able to amplify a failure - ensuring that you notice problems, rather than getting subtlely wrong answers or missing issues until it is too late. For instance, the architecture can determine what information is visible for inspection when testing, and a system could be designed to surface information to a special testing interface designed to provide data that would not otherwise be visible to the world.</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3e062f8635_0_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e062f8635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 (2) This is not useful in isolation, but is defined by context - by identifying with whom, what, and under what circumstances the system is supposed to communicate and work with .The idea here, however, is that the architecture is designed to provide the right data and functionality to external sources in a controlled manner.</a:t>
            </a:r>
            <a:endParaRPr/>
          </a:p>
          <a:p>
            <a:pPr indent="0" lvl="0" marL="0" rtl="0">
              <a:spcBef>
                <a:spcPts val="0"/>
              </a:spcBef>
              <a:spcAft>
                <a:spcPts val="0"/>
              </a:spcAft>
              <a:buNone/>
            </a:pPr>
            <a:r>
              <a:rPr lang="en"/>
              <a:t>(4-5) Naturally, this most centrally relates to user interfaces, but impacts the entire architecture and how users work with it.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3e062f8635_0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e062f8635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Now, unfortuantely, emphasizing one of these qualities tends to lessen another quality. They conflict with each other. </a:t>
            </a:r>
            <a:endParaRPr/>
          </a:p>
          <a:p>
            <a:pPr indent="0" lvl="0" marL="0" rtl="0">
              <a:spcBef>
                <a:spcPts val="0"/>
              </a:spcBef>
              <a:spcAft>
                <a:spcPts val="0"/>
              </a:spcAft>
              <a:buNone/>
            </a:pPr>
            <a:r>
              <a:rPr lang="en"/>
              <a:t>Using a small number of complex subsystems components improves performance because there are fewer bottlenecks, but hurts maintainability, as it’s harder to add features or make changes to complex subsystems. </a:t>
            </a:r>
            <a:endParaRPr/>
          </a:p>
          <a:p>
            <a:pPr indent="0" lvl="0" marL="0" rtl="0">
              <a:spcBef>
                <a:spcPts val="0"/>
              </a:spcBef>
              <a:spcAft>
                <a:spcPts val="0"/>
              </a:spcAft>
              <a:buNone/>
            </a:pPr>
            <a:r>
              <a:rPr lang="en"/>
              <a:t>(read) - you need to protect all of that data equally, and that’s infinitely harder than protecting data in one place.</a:t>
            </a:r>
            <a:endParaRPr/>
          </a:p>
          <a:p>
            <a:pPr indent="0" lvl="0" marL="0" rtl="0">
              <a:spcBef>
                <a:spcPts val="0"/>
              </a:spcBef>
              <a:spcAft>
                <a:spcPts val="0"/>
              </a:spcAft>
              <a:buNone/>
            </a:pPr>
            <a:r>
              <a:rPr lang="en"/>
              <a:t>(read) - those safety-related subsystems are communicating with the parts of the system they govern.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3e062f8635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e062f8635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Achieving quality goals is a cross-cutting aspect of the architecture definition process and is likely to impact all of the different structures that make up your architecture. This means that achieving your quality goals is likely to affect all of the viewpoints in your architectural description. We need a better way to ensure that our architecture exhibits the quality properties required of it and to organize our knowledge about quality properties when designing the architecture. In order to do this, we use architectural perspectives. A architectural perspective is analogous to a viewpoint, but rather than addressing a type of architectural structure, a perspective addresses a particular quality property (such as performance, security, or availability) and looks at how it affects each viewpoint.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3e062f8635_0_2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e062f8635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gives us our framing device for the class - the structure I’m going to use this semester to present information. </a:t>
            </a:r>
            <a:endParaRPr/>
          </a:p>
          <a:p>
            <a:pPr indent="0" lvl="0" marL="0" rtl="0">
              <a:spcBef>
                <a:spcPts val="0"/>
              </a:spcBef>
              <a:spcAft>
                <a:spcPts val="0"/>
              </a:spcAft>
              <a:buNone/>
            </a:pPr>
            <a:r>
              <a:rPr lang="en"/>
              <a:t>Stakeholders are the people for whom we build systems. A key part of your role as an architect is knowing how to work with stakeholders in order to create an architecture that meets their complex, overlapping, and</a:t>
            </a:r>
            <a:br>
              <a:rPr lang="en"/>
            </a:br>
            <a:r>
              <a:rPr lang="en"/>
              <a:t>conflicting needs. Viewpoints are an approach to structuring the architecture process and description, based on the principle of separation of concerns. Viewpoints guide the creation of an architecture, by taking on a particular view and ignoring other elements until necessary. Perspectives are a complementary concept to viewpoints that focus on cross-viewpoint quality properties rather than architectural structures, and (3)</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3e062f8635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e062f863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3e062f8635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e062f863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Then, however, our experience andcomputing power grew and matured, and we started to expand our ideas of what could be done with software.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3e062f8635_0_0:notes"/>
          <p:cNvSpPr/>
          <p:nvPr>
            <p:ph idx="2" type="sldImg"/>
          </p:nvPr>
        </p:nvSpPr>
        <p:spPr>
          <a:xfrm>
            <a:off x="1714753" y="685800"/>
            <a:ext cx="3429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e062f86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Just start with a question - want you to start thinking about this. (read) </a:t>
            </a:r>
            <a:endParaRPr/>
          </a:p>
          <a:p>
            <a:pPr indent="0" lvl="0" marL="0" rtl="0">
              <a:spcBef>
                <a:spcPts val="0"/>
              </a:spcBef>
              <a:spcAft>
                <a:spcPts val="0"/>
              </a:spcAft>
              <a:buClr>
                <a:schemeClr val="dk1"/>
              </a:buClr>
              <a:buSzPts val="1100"/>
              <a:buFont typeface="Arial"/>
              <a:buNone/>
            </a:pPr>
            <a:r>
              <a:rPr lang="en"/>
              <a:t>This isn’t something with one answer, or even a right answer. It’s something we’ll keep returning to</a:t>
            </a:r>
            <a:endParaRPr/>
          </a:p>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149e3957_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149e3957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a:solidFill>
                  <a:srgbClr val="222222"/>
                </a:solidFill>
                <a:highlight>
                  <a:srgbClr val="FFFFFF"/>
                </a:highlight>
              </a:rPr>
              <a:t>The scope has expanded.</a:t>
            </a:r>
            <a:endParaRPr>
              <a:solidFill>
                <a:srgbClr val="222222"/>
              </a:solidFill>
              <a:highlight>
                <a:srgbClr val="FFFFFF"/>
              </a:highlight>
            </a:endParaRPr>
          </a:p>
          <a:p>
            <a:pPr indent="0" lvl="0" marL="0" rtl="0">
              <a:lnSpc>
                <a:spcPct val="115000"/>
              </a:lnSpc>
              <a:spcBef>
                <a:spcPts val="0"/>
              </a:spcBef>
              <a:spcAft>
                <a:spcPts val="0"/>
              </a:spcAft>
              <a:buClr>
                <a:schemeClr val="dk1"/>
              </a:buClr>
              <a:buSzPts val="1100"/>
              <a:buFont typeface="Arial"/>
              <a:buNone/>
            </a:pPr>
            <a:r>
              <a:rPr lang="en">
                <a:solidFill>
                  <a:srgbClr val="222222"/>
                </a:solidFill>
                <a:highlight>
                  <a:srgbClr val="FFFFFF"/>
                </a:highlight>
              </a:rPr>
              <a:t>Amazon, of course, is software. No one disputes that. If I ask you about software, you’d mention something like this - a web app, a video game, a word processor. That’s not all that is software though - Our society is built on software. It powers our homes, it manages our private information, it controls our cars, it automates our factories and it even regulates our bodies. Ford is one of the largest software makers in the country. It is incredibly important that we construct good software. We need robust, operational systems, especially given growing demand for features, limited development budgets and strict time constraints.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ebdb2039a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ebdb2039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rgbClr val="222222"/>
                </a:solidFill>
                <a:highlight>
                  <a:srgbClr val="FFFFFF"/>
                </a:highlight>
              </a:rPr>
              <a:t>However, growth in scope means growth in the size and complexity of the code base. (1-2). If not more - it came out last year that Facebook’s iOS app had 18000 classes. Now, this is a bit more than usual, and partially the result of automated code generation. However -  hundreds is common. Keeps growing.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3e062f8635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e062f863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Ultimately, this growth is good - we can do incredible things with software that were impossible before. But it comes at a cost, and there are some growing pains. (go over)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4691100"/>
          </a:xfrm>
          <a:prstGeom prst="rect">
            <a:avLst/>
          </a:prstGeom>
          <a:solidFill>
            <a:schemeClr val="dk2"/>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11" name="Google Shape;11;p2"/>
          <p:cNvCxnSpPr/>
          <p:nvPr/>
        </p:nvCxnSpPr>
        <p:spPr>
          <a:xfrm>
            <a:off x="0" y="4662140"/>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12" name="Google Shape;12;p2"/>
          <p:cNvSpPr txBox="1"/>
          <p:nvPr>
            <p:ph type="ctrTitle"/>
          </p:nvPr>
        </p:nvSpPr>
        <p:spPr>
          <a:xfrm>
            <a:off x="685800" y="2490375"/>
            <a:ext cx="7772400" cy="2198400"/>
          </a:xfrm>
          <a:prstGeom prst="rect">
            <a:avLst/>
          </a:prstGeom>
        </p:spPr>
        <p:txBody>
          <a:bodyPr anchorCtr="0" anchor="b" bIns="91425" lIns="91425" spcFirstLastPara="1" rIns="91425" wrap="square" tIns="91425"/>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3" name="Google Shape;13;p2"/>
          <p:cNvSpPr txBox="1"/>
          <p:nvPr>
            <p:ph idx="1" type="subTitle"/>
          </p:nvPr>
        </p:nvSpPr>
        <p:spPr>
          <a:xfrm>
            <a:off x="685800" y="4836036"/>
            <a:ext cx="7772400" cy="10323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14" name="Google Shape;14;p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5" name="Shape 15"/>
        <p:cNvGrpSpPr/>
        <p:nvPr/>
      </p:nvGrpSpPr>
      <p:grpSpPr>
        <a:xfrm>
          <a:off x="0" y="0"/>
          <a:ext cx="0" cy="0"/>
          <a:chOff x="0" y="0"/>
          <a:chExt cx="0" cy="0"/>
        </a:xfrm>
      </p:grpSpPr>
      <p:sp>
        <p:nvSpPr>
          <p:cNvPr id="16" name="Google Shape;16;p3"/>
          <p:cNvSpPr/>
          <p:nvPr/>
        </p:nvSpPr>
        <p:spPr>
          <a:xfrm>
            <a:off x="0" y="0"/>
            <a:ext cx="9144000" cy="1533300"/>
          </a:xfrm>
          <a:prstGeom prst="rect">
            <a:avLst/>
          </a:prstGeom>
          <a:solidFill>
            <a:srgbClr val="2388DB"/>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17" name="Google Shape;17;p3"/>
          <p:cNvCxnSpPr/>
          <p:nvPr/>
        </p:nvCxnSpPr>
        <p:spPr>
          <a:xfrm>
            <a:off x="0" y="1503834"/>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18" name="Google Shape;18;p3"/>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 name="Google Shape;19;p3"/>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0" name="Google Shape;20;p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4"/>
          <p:cNvSpPr/>
          <p:nvPr/>
        </p:nvSpPr>
        <p:spPr>
          <a:xfrm>
            <a:off x="0" y="0"/>
            <a:ext cx="9144000" cy="1533300"/>
          </a:xfrm>
          <a:prstGeom prst="rect">
            <a:avLst/>
          </a:prstGeom>
          <a:solidFill>
            <a:schemeClr val="dk2"/>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23" name="Google Shape;23;p4"/>
          <p:cNvCxnSpPr/>
          <p:nvPr/>
        </p:nvCxnSpPr>
        <p:spPr>
          <a:xfrm>
            <a:off x="0" y="1503834"/>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24" name="Google Shape;24;p4"/>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5" name="Google Shape;25;p4"/>
          <p:cNvSpPr txBox="1"/>
          <p:nvPr>
            <p:ph idx="1" type="body"/>
          </p:nvPr>
        </p:nvSpPr>
        <p:spPr>
          <a:xfrm>
            <a:off x="457200" y="1600200"/>
            <a:ext cx="3994500" cy="4967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6" name="Google Shape;26;p4"/>
          <p:cNvSpPr txBox="1"/>
          <p:nvPr>
            <p:ph idx="2" type="body"/>
          </p:nvPr>
        </p:nvSpPr>
        <p:spPr>
          <a:xfrm>
            <a:off x="4692274" y="1600200"/>
            <a:ext cx="3994500" cy="4967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7" name="Google Shape;27;p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5"/>
          <p:cNvSpPr/>
          <p:nvPr/>
        </p:nvSpPr>
        <p:spPr>
          <a:xfrm>
            <a:off x="0" y="0"/>
            <a:ext cx="9144000" cy="1533300"/>
          </a:xfrm>
          <a:prstGeom prst="rect">
            <a:avLst/>
          </a:prstGeom>
          <a:solidFill>
            <a:srgbClr val="2388DB"/>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30" name="Google Shape;30;p5"/>
          <p:cNvCxnSpPr/>
          <p:nvPr/>
        </p:nvCxnSpPr>
        <p:spPr>
          <a:xfrm>
            <a:off x="0" y="1503834"/>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31" name="Google Shape;31;p5"/>
          <p:cNvSpPr txBox="1"/>
          <p:nvPr>
            <p:ph type="title"/>
          </p:nvPr>
        </p:nvSpPr>
        <p:spPr>
          <a:xfrm>
            <a:off x="457200" y="274638"/>
            <a:ext cx="8229600" cy="11433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3" name="Shape 33"/>
        <p:cNvGrpSpPr/>
        <p:nvPr/>
      </p:nvGrpSpPr>
      <p:grpSpPr>
        <a:xfrm>
          <a:off x="0" y="0"/>
          <a:ext cx="0" cy="0"/>
          <a:chOff x="0" y="0"/>
          <a:chExt cx="0" cy="0"/>
        </a:xfrm>
      </p:grpSpPr>
      <p:sp>
        <p:nvSpPr>
          <p:cNvPr id="34" name="Google Shape;34;p6"/>
          <p:cNvSpPr txBox="1"/>
          <p:nvPr>
            <p:ph idx="1" type="body"/>
          </p:nvPr>
        </p:nvSpPr>
        <p:spPr>
          <a:xfrm>
            <a:off x="457200" y="5875079"/>
            <a:ext cx="8229600" cy="692700"/>
          </a:xfrm>
          <a:prstGeom prst="rect">
            <a:avLst/>
          </a:prstGeom>
        </p:spPr>
        <p:txBody>
          <a:bodyPr anchorCtr="0" anchor="t" bIns="91425" lIns="91425" spcFirstLastPara="1" rIns="91425" wrap="square" tIns="91425"/>
          <a:lstStyle>
            <a:lvl1pPr indent="-228600" lvl="0" marL="457200">
              <a:spcBef>
                <a:spcPts val="0"/>
              </a:spcBef>
              <a:spcAft>
                <a:spcPts val="0"/>
              </a:spcAft>
              <a:buClr>
                <a:schemeClr val="dk2"/>
              </a:buClr>
              <a:buSzPts val="1800"/>
              <a:buNone/>
              <a:defRPr sz="1800">
                <a:solidFill>
                  <a:schemeClr val="dk2"/>
                </a:solidFill>
              </a:defRPr>
            </a:lvl1pPr>
          </a:lstStyle>
          <a:p/>
        </p:txBody>
      </p:sp>
      <p:sp>
        <p:nvSpPr>
          <p:cNvPr id="35" name="Google Shape;35;p6"/>
          <p:cNvSpPr/>
          <p:nvPr/>
        </p:nvSpPr>
        <p:spPr>
          <a:xfrm>
            <a:off x="4274" y="0"/>
            <a:ext cx="9144000" cy="5875200"/>
          </a:xfrm>
          <a:prstGeom prst="rect">
            <a:avLst/>
          </a:prstGeom>
          <a:solidFill>
            <a:srgbClr val="2388DB"/>
          </a:solidFill>
          <a:ln>
            <a:noFill/>
          </a:ln>
        </p:spPr>
        <p:txBody>
          <a:bodyPr anchorCtr="0" anchor="ctr" bIns="45700" lIns="91425" spcFirstLastPara="1" rIns="91425" wrap="square" tIns="45700">
            <a:noAutofit/>
          </a:bodyPr>
          <a:lstStyle/>
          <a:p>
            <a:pPr indent="0" lvl="0" marL="0">
              <a:spcBef>
                <a:spcPts val="0"/>
              </a:spcBef>
              <a:spcAft>
                <a:spcPts val="0"/>
              </a:spcAft>
              <a:buNone/>
            </a:pPr>
            <a:r>
              <a:t/>
            </a:r>
            <a:endParaRPr/>
          </a:p>
        </p:txBody>
      </p:sp>
      <p:cxnSp>
        <p:nvCxnSpPr>
          <p:cNvPr id="36" name="Google Shape;36;p6"/>
          <p:cNvCxnSpPr/>
          <p:nvPr/>
        </p:nvCxnSpPr>
        <p:spPr>
          <a:xfrm>
            <a:off x="0" y="5845828"/>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37" name="Google Shape;37;p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dk2"/>
        </a:solidFill>
      </p:bgPr>
    </p:bg>
    <p:spTree>
      <p:nvGrpSpPr>
        <p:cNvPr id="38" name="Shape 38"/>
        <p:cNvGrpSpPr/>
        <p:nvPr/>
      </p:nvGrpSpPr>
      <p:grpSpPr>
        <a:xfrm>
          <a:off x="0" y="0"/>
          <a:ext cx="0" cy="0"/>
          <a:chOff x="0" y="0"/>
          <a:chExt cx="0" cy="0"/>
        </a:xfrm>
      </p:grpSpPr>
      <p:sp>
        <p:nvSpPr>
          <p:cNvPr id="39" name="Google Shape;39;p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40" name="Shape 40"/>
        <p:cNvGrpSpPr/>
        <p:nvPr/>
      </p:nvGrpSpPr>
      <p:grpSpPr>
        <a:xfrm>
          <a:off x="0" y="0"/>
          <a:ext cx="0" cy="0"/>
          <a:chOff x="0" y="0"/>
          <a:chExt cx="0" cy="0"/>
        </a:xfrm>
      </p:grpSpPr>
      <p:sp>
        <p:nvSpPr>
          <p:cNvPr id="41" name="Google Shape;41;p8"/>
          <p:cNvSpPr txBox="1"/>
          <p:nvPr>
            <p:ph type="title"/>
          </p:nvPr>
        </p:nvSpPr>
        <p:spPr>
          <a:xfrm>
            <a:off x="457200" y="155448"/>
            <a:ext cx="8229600" cy="1252800"/>
          </a:xfrm>
          <a:prstGeom prst="rect">
            <a:avLst/>
          </a:prstGeom>
          <a:noFill/>
          <a:ln>
            <a:noFill/>
          </a:ln>
        </p:spPr>
        <p:txBody>
          <a:bodyPr anchorCtr="0" anchor="ctr" bIns="91425" lIns="91425" spcFirstLastPara="1" rIns="91425" wrap="square" tIns="91425"/>
          <a:lstStyle>
            <a:lvl1pPr lvl="0" rtl="0" algn="l">
              <a:spcBef>
                <a:spcPts val="0"/>
              </a:spcBef>
              <a:spcAft>
                <a:spcPts val="0"/>
              </a:spcAft>
              <a:buClr>
                <a:srgbClr val="F34E26"/>
              </a:buClr>
              <a:buSzPts val="3600"/>
              <a:buFont typeface="Arial"/>
              <a:buNone/>
              <a:defRPr b="1" sz="4500">
                <a:solidFill>
                  <a:srgbClr val="F34E26"/>
                </a:solidFill>
                <a:latin typeface="Arial"/>
                <a:ea typeface="Arial"/>
                <a:cs typeface="Arial"/>
                <a:sym typeface="Aria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2" name="Google Shape;42;p8"/>
          <p:cNvSpPr txBox="1"/>
          <p:nvPr>
            <p:ph idx="1" type="body"/>
          </p:nvPr>
        </p:nvSpPr>
        <p:spPr>
          <a:xfrm>
            <a:off x="457200" y="1775192"/>
            <a:ext cx="8229600" cy="4625700"/>
          </a:xfrm>
          <a:prstGeom prst="rect">
            <a:avLst/>
          </a:prstGeom>
          <a:noFill/>
          <a:ln>
            <a:noFill/>
          </a:ln>
        </p:spPr>
        <p:txBody>
          <a:bodyPr anchorCtr="0" anchor="t" bIns="91425" lIns="91425" spcFirstLastPara="1" rIns="91425" wrap="square" tIns="91425"/>
          <a:lstStyle>
            <a:lvl1pPr indent="-419100" lvl="0" marL="457200" rtl="0" algn="l">
              <a:spcBef>
                <a:spcPts val="0"/>
              </a:spcBef>
              <a:spcAft>
                <a:spcPts val="0"/>
              </a:spcAft>
              <a:buClr>
                <a:schemeClr val="accent1"/>
              </a:buClr>
              <a:buSzPts val="3000"/>
              <a:buFont typeface="Arial"/>
              <a:buChar char="◼"/>
              <a:defRPr sz="3200">
                <a:solidFill>
                  <a:schemeClr val="dk1"/>
                </a:solidFill>
                <a:latin typeface="Arial"/>
                <a:ea typeface="Arial"/>
                <a:cs typeface="Arial"/>
                <a:sym typeface="Arial"/>
              </a:defRPr>
            </a:lvl1pPr>
            <a:lvl2pPr indent="-381000" lvl="1" marL="914400" rtl="0" algn="l">
              <a:spcBef>
                <a:spcPts val="560"/>
              </a:spcBef>
              <a:spcAft>
                <a:spcPts val="0"/>
              </a:spcAft>
              <a:buClr>
                <a:schemeClr val="accent2"/>
              </a:buClr>
              <a:buSzPts val="2400"/>
              <a:buFont typeface="Arial"/>
              <a:buChar char="▪"/>
              <a:defRPr sz="2800">
                <a:solidFill>
                  <a:schemeClr val="dk1"/>
                </a:solidFill>
                <a:latin typeface="Arial"/>
                <a:ea typeface="Arial"/>
                <a:cs typeface="Arial"/>
                <a:sym typeface="Arial"/>
              </a:defRPr>
            </a:lvl2pPr>
            <a:lvl3pPr indent="-381000" lvl="2" marL="1371600" rtl="0" algn="l">
              <a:spcBef>
                <a:spcPts val="480"/>
              </a:spcBef>
              <a:spcAft>
                <a:spcPts val="0"/>
              </a:spcAft>
              <a:buClr>
                <a:schemeClr val="accent3"/>
              </a:buClr>
              <a:buSzPts val="2400"/>
              <a:buFont typeface="Arial"/>
              <a:buChar char="▪"/>
              <a:defRPr sz="2400">
                <a:solidFill>
                  <a:schemeClr val="dk1"/>
                </a:solidFill>
                <a:latin typeface="Arial"/>
                <a:ea typeface="Arial"/>
                <a:cs typeface="Arial"/>
                <a:sym typeface="Arial"/>
              </a:defRPr>
            </a:lvl3pPr>
            <a:lvl4pPr indent="-342900" lvl="3" marL="1828800" rtl="0" algn="l">
              <a:spcBef>
                <a:spcPts val="400"/>
              </a:spcBef>
              <a:spcAft>
                <a:spcPts val="0"/>
              </a:spcAft>
              <a:buClr>
                <a:schemeClr val="accent4"/>
              </a:buClr>
              <a:buSzPts val="1800"/>
              <a:buFont typeface="Arial"/>
              <a:buChar char="▪"/>
              <a:defRPr sz="2000">
                <a:solidFill>
                  <a:schemeClr val="dk1"/>
                </a:solidFill>
                <a:latin typeface="Arial"/>
                <a:ea typeface="Arial"/>
                <a:cs typeface="Arial"/>
                <a:sym typeface="Arial"/>
              </a:defRPr>
            </a:lvl4pPr>
            <a:lvl5pPr indent="-342900" lvl="4" marL="2286000" rtl="0" algn="l">
              <a:spcBef>
                <a:spcPts val="400"/>
              </a:spcBef>
              <a:spcAft>
                <a:spcPts val="0"/>
              </a:spcAft>
              <a:buClr>
                <a:schemeClr val="accent5"/>
              </a:buClr>
              <a:buSzPts val="1800"/>
              <a:buFont typeface="Arial"/>
              <a:buChar char=""/>
              <a:defRPr sz="2000">
                <a:solidFill>
                  <a:schemeClr val="dk1"/>
                </a:solidFill>
                <a:latin typeface="Arial"/>
                <a:ea typeface="Arial"/>
                <a:cs typeface="Arial"/>
                <a:sym typeface="Arial"/>
              </a:defRPr>
            </a:lvl5pPr>
            <a:lvl6pPr indent="-342900" lvl="5" marL="2743200" rtl="0" algn="l">
              <a:spcBef>
                <a:spcPts val="400"/>
              </a:spcBef>
              <a:spcAft>
                <a:spcPts val="0"/>
              </a:spcAft>
              <a:buClr>
                <a:schemeClr val="accent6"/>
              </a:buClr>
              <a:buSzPts val="1800"/>
              <a:buFont typeface="Arial"/>
              <a:buChar char="⚫"/>
              <a:defRPr sz="2000">
                <a:solidFill>
                  <a:schemeClr val="dk1"/>
                </a:solidFill>
                <a:latin typeface="Arial"/>
                <a:ea typeface="Arial"/>
                <a:cs typeface="Arial"/>
                <a:sym typeface="Arial"/>
              </a:defRPr>
            </a:lvl6pPr>
            <a:lvl7pPr indent="-342900" lvl="6" marL="3200400" rtl="0" algn="l">
              <a:spcBef>
                <a:spcPts val="360"/>
              </a:spcBef>
              <a:spcAft>
                <a:spcPts val="0"/>
              </a:spcAft>
              <a:buClr>
                <a:schemeClr val="accent1"/>
              </a:buClr>
              <a:buSzPts val="1800"/>
              <a:buFont typeface="Arial"/>
              <a:buChar char="⚫"/>
              <a:defRPr sz="1800">
                <a:solidFill>
                  <a:schemeClr val="dk1"/>
                </a:solidFill>
                <a:latin typeface="Arial"/>
                <a:ea typeface="Arial"/>
                <a:cs typeface="Arial"/>
                <a:sym typeface="Arial"/>
              </a:defRPr>
            </a:lvl7pPr>
            <a:lvl8pPr indent="-342900" lvl="7" marL="3657600" rtl="0" algn="l">
              <a:spcBef>
                <a:spcPts val="360"/>
              </a:spcBef>
              <a:spcAft>
                <a:spcPts val="0"/>
              </a:spcAft>
              <a:buClr>
                <a:schemeClr val="accent2"/>
              </a:buClr>
              <a:buSzPts val="1800"/>
              <a:buFont typeface="Arial"/>
              <a:buChar char="⚫"/>
              <a:defRPr sz="1800">
                <a:solidFill>
                  <a:schemeClr val="dk1"/>
                </a:solidFill>
                <a:latin typeface="Arial"/>
                <a:ea typeface="Arial"/>
                <a:cs typeface="Arial"/>
                <a:sym typeface="Arial"/>
              </a:defRPr>
            </a:lvl8pPr>
            <a:lvl9pPr indent="-342900" lvl="8" marL="4114800" rtl="0" algn="l">
              <a:spcBef>
                <a:spcPts val="360"/>
              </a:spcBef>
              <a:spcAft>
                <a:spcPts val="0"/>
              </a:spcAft>
              <a:buClr>
                <a:schemeClr val="accent3"/>
              </a:buClr>
              <a:buSzPts val="1800"/>
              <a:buFont typeface="Arial"/>
              <a:buChar char="⚫"/>
              <a:defRPr sz="1800">
                <a:solidFill>
                  <a:schemeClr val="dk1"/>
                </a:solidFill>
                <a:latin typeface="Arial"/>
                <a:ea typeface="Arial"/>
                <a:cs typeface="Arial"/>
                <a:sym typeface="Arial"/>
              </a:defRPr>
            </a:lvl9pPr>
          </a:lstStyle>
          <a:p/>
        </p:txBody>
      </p:sp>
      <p:sp>
        <p:nvSpPr>
          <p:cNvPr id="43" name="Google Shape;43;p8"/>
          <p:cNvSpPr txBox="1"/>
          <p:nvPr>
            <p:ph idx="10" type="dt"/>
          </p:nvPr>
        </p:nvSpPr>
        <p:spPr>
          <a:xfrm>
            <a:off x="457200" y="6476999"/>
            <a:ext cx="2133600" cy="273900"/>
          </a:xfrm>
          <a:prstGeom prst="rect">
            <a:avLst/>
          </a:prstGeom>
          <a:noFill/>
          <a:ln>
            <a:noFill/>
          </a:ln>
        </p:spPr>
        <p:txBody>
          <a:bodyPr anchorCtr="0" anchor="b" bIns="91425" lIns="91425" spcFirstLastPara="1" rIns="91425" wrap="square" tIns="91425"/>
          <a:lstStyle>
            <a:lvl1pPr indent="-88900" lvl="0" marL="0" marR="0" rtl="0" algn="l">
              <a:spcBef>
                <a:spcPts val="0"/>
              </a:spcBef>
              <a:spcAft>
                <a:spcPts val="0"/>
              </a:spcAft>
              <a:buSzPts val="1400"/>
              <a:buChar char="●"/>
              <a:defRPr b="0" i="0" sz="1200" u="none" cap="none" strike="noStrike">
                <a:solidFill>
                  <a:srgbClr val="414141"/>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44" name="Google Shape;44;p8"/>
          <p:cNvSpPr txBox="1"/>
          <p:nvPr>
            <p:ph idx="11" type="ftr"/>
          </p:nvPr>
        </p:nvSpPr>
        <p:spPr>
          <a:xfrm>
            <a:off x="2640598" y="6476999"/>
            <a:ext cx="5507700" cy="273900"/>
          </a:xfrm>
          <a:prstGeom prst="rect">
            <a:avLst/>
          </a:prstGeom>
          <a:noFill/>
          <a:ln>
            <a:noFill/>
          </a:ln>
        </p:spPr>
        <p:txBody>
          <a:bodyPr anchorCtr="0" anchor="b" bIns="91425" lIns="91425" spcFirstLastPara="1" rIns="91425" wrap="square" tIns="91425"/>
          <a:lstStyle>
            <a:lvl1pPr indent="-88900" lvl="0" marL="0" marR="0" rtl="0" algn="l">
              <a:spcBef>
                <a:spcPts val="0"/>
              </a:spcBef>
              <a:spcAft>
                <a:spcPts val="0"/>
              </a:spcAft>
              <a:buSzPts val="1400"/>
              <a:buChar char="●"/>
              <a:defRPr b="0" i="0" sz="1200" u="none" cap="none" strike="noStrike">
                <a:solidFill>
                  <a:srgbClr val="414141"/>
                </a:solidFill>
                <a:latin typeface="Arial"/>
                <a:ea typeface="Arial"/>
                <a:cs typeface="Arial"/>
                <a:sym typeface="Arial"/>
              </a:defRPr>
            </a:lvl1pPr>
            <a:lvl2pPr indent="-88900" lvl="1" marL="457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2pPr>
            <a:lvl3pPr indent="-88900" lvl="2" marL="914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3pPr>
            <a:lvl4pPr indent="-88900" lvl="3" marL="1371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4pPr>
            <a:lvl5pPr indent="-88900" lvl="4" marL="18288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5pPr>
            <a:lvl6pPr indent="-88900" lvl="5" marL="22860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6pPr>
            <a:lvl7pPr indent="-88900" lvl="6" marL="27432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7pPr>
            <a:lvl8pPr indent="-88900" lvl="7" marL="32004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8pPr>
            <a:lvl9pPr indent="-88900" lvl="8" marL="3657600" marR="0" rtl="0" algn="l">
              <a:spcBef>
                <a:spcPts val="0"/>
              </a:spcBef>
              <a:spcAft>
                <a:spcPts val="0"/>
              </a:spcAft>
              <a:buSzPts val="1400"/>
              <a:buChar char="■"/>
              <a:defRPr b="0" i="0" sz="1800" u="none" cap="none" strike="noStrike">
                <a:solidFill>
                  <a:schemeClr val="dk1"/>
                </a:solidFill>
                <a:latin typeface="Arial"/>
                <a:ea typeface="Arial"/>
                <a:cs typeface="Arial"/>
                <a:sym typeface="Arial"/>
              </a:defRPr>
            </a:lvl9pPr>
          </a:lstStyle>
          <a:p/>
        </p:txBody>
      </p:sp>
      <p:sp>
        <p:nvSpPr>
          <p:cNvPr id="45" name="Google Shape;45;p8"/>
          <p:cNvSpPr txBox="1"/>
          <p:nvPr>
            <p:ph idx="12" type="sldNum"/>
          </p:nvPr>
        </p:nvSpPr>
        <p:spPr>
          <a:xfrm>
            <a:off x="8204396" y="6476999"/>
            <a:ext cx="733800" cy="273900"/>
          </a:xfrm>
          <a:prstGeom prst="rect">
            <a:avLst/>
          </a:prstGeom>
          <a:noFill/>
          <a:ln>
            <a:noFill/>
          </a:ln>
        </p:spPr>
        <p:txBody>
          <a:bodyPr anchorCtr="0" anchor="b" bIns="91425" lIns="91425" spcFirstLastPara="1" rIns="91425" wrap="square" tIns="91425">
            <a:noAutofit/>
          </a:bodyPr>
          <a:lstStyle>
            <a:lvl1pPr indent="0" lvl="0" marL="0" marR="0" rtl="0">
              <a:lnSpc>
                <a:spcPct val="100000"/>
              </a:lnSpc>
              <a:spcBef>
                <a:spcPts val="0"/>
              </a:spcBef>
              <a:spcAft>
                <a:spcPts val="0"/>
              </a:spcAft>
              <a:buNone/>
              <a:defRPr>
                <a:solidFill>
                  <a:srgbClr val="414141"/>
                </a:solidFill>
              </a:defRPr>
            </a:lvl1pPr>
            <a:lvl2pPr indent="0" lvl="1" marL="0" marR="0" rtl="0">
              <a:lnSpc>
                <a:spcPct val="100000"/>
              </a:lnSpc>
              <a:spcBef>
                <a:spcPts val="0"/>
              </a:spcBef>
              <a:spcAft>
                <a:spcPts val="0"/>
              </a:spcAft>
              <a:buNone/>
              <a:defRPr>
                <a:solidFill>
                  <a:srgbClr val="414141"/>
                </a:solidFill>
              </a:defRPr>
            </a:lvl2pPr>
            <a:lvl3pPr indent="0" lvl="2" marL="0" marR="0" rtl="0">
              <a:lnSpc>
                <a:spcPct val="100000"/>
              </a:lnSpc>
              <a:spcBef>
                <a:spcPts val="0"/>
              </a:spcBef>
              <a:spcAft>
                <a:spcPts val="0"/>
              </a:spcAft>
              <a:buNone/>
              <a:defRPr>
                <a:solidFill>
                  <a:srgbClr val="414141"/>
                </a:solidFill>
              </a:defRPr>
            </a:lvl3pPr>
            <a:lvl4pPr indent="0" lvl="3" marL="0" marR="0" rtl="0">
              <a:lnSpc>
                <a:spcPct val="100000"/>
              </a:lnSpc>
              <a:spcBef>
                <a:spcPts val="0"/>
              </a:spcBef>
              <a:spcAft>
                <a:spcPts val="0"/>
              </a:spcAft>
              <a:buNone/>
              <a:defRPr>
                <a:solidFill>
                  <a:srgbClr val="414141"/>
                </a:solidFill>
              </a:defRPr>
            </a:lvl4pPr>
            <a:lvl5pPr indent="0" lvl="4" marL="0" marR="0" rtl="0">
              <a:lnSpc>
                <a:spcPct val="100000"/>
              </a:lnSpc>
              <a:spcBef>
                <a:spcPts val="0"/>
              </a:spcBef>
              <a:spcAft>
                <a:spcPts val="0"/>
              </a:spcAft>
              <a:buNone/>
              <a:defRPr>
                <a:solidFill>
                  <a:srgbClr val="414141"/>
                </a:solidFill>
              </a:defRPr>
            </a:lvl5pPr>
            <a:lvl6pPr indent="0" lvl="5" marL="0" marR="0" rtl="0">
              <a:lnSpc>
                <a:spcPct val="100000"/>
              </a:lnSpc>
              <a:spcBef>
                <a:spcPts val="0"/>
              </a:spcBef>
              <a:spcAft>
                <a:spcPts val="0"/>
              </a:spcAft>
              <a:buNone/>
              <a:defRPr>
                <a:solidFill>
                  <a:srgbClr val="414141"/>
                </a:solidFill>
              </a:defRPr>
            </a:lvl6pPr>
            <a:lvl7pPr indent="0" lvl="6" marL="0" marR="0" rtl="0">
              <a:lnSpc>
                <a:spcPct val="100000"/>
              </a:lnSpc>
              <a:spcBef>
                <a:spcPts val="0"/>
              </a:spcBef>
              <a:spcAft>
                <a:spcPts val="0"/>
              </a:spcAft>
              <a:buNone/>
              <a:defRPr>
                <a:solidFill>
                  <a:srgbClr val="414141"/>
                </a:solidFill>
              </a:defRPr>
            </a:lvl7pPr>
            <a:lvl8pPr indent="0" lvl="7" marL="0" marR="0" rtl="0">
              <a:lnSpc>
                <a:spcPct val="100000"/>
              </a:lnSpc>
              <a:spcBef>
                <a:spcPts val="0"/>
              </a:spcBef>
              <a:spcAft>
                <a:spcPts val="0"/>
              </a:spcAft>
              <a:buNone/>
              <a:defRPr>
                <a:solidFill>
                  <a:srgbClr val="414141"/>
                </a:solidFill>
              </a:defRPr>
            </a:lvl8pPr>
            <a:lvl9pPr indent="0" lvl="8" marL="0" marR="0" rtl="0">
              <a:lnSpc>
                <a:spcPct val="100000"/>
              </a:lnSpc>
              <a:spcBef>
                <a:spcPts val="0"/>
              </a:spcBef>
              <a:spcAft>
                <a:spcPts val="0"/>
              </a:spcAft>
              <a:buNone/>
              <a:defRPr>
                <a:solidFill>
                  <a:srgbClr val="414141"/>
                </a:solidFill>
              </a:defRPr>
            </a:lvl9pPr>
          </a:lstStyle>
          <a:p>
            <a:pPr indent="0" lvl="0" marL="0">
              <a:spcBef>
                <a:spcPts val="0"/>
              </a:spcBef>
              <a:spcAft>
                <a:spcPts val="0"/>
              </a:spcAft>
              <a:buNone/>
            </a:pPr>
            <a:fld id="{00000000-1234-1234-1234-123412341234}" type="slidenum">
              <a:rPr lang="en"/>
              <a:t>‹#›</a:t>
            </a:fld>
            <a:endParaRPr b="0" i="0" u="none" cap="none" strike="noStrik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z">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7" name="Google Shape;7;p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
        <p:nvSpPr>
          <p:cNvPr id="8" name="Google Shape;8;p1"/>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15.jpg"/><Relationship Id="rId5"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mailto:ggay@cse.sc.edu" TargetMode="External"/><Relationship Id="rId4" Type="http://schemas.openxmlformats.org/officeDocument/2006/relationships/hyperlink" Target="http://dropbox.cse.sc.edu/course/view.php?id=95" TargetMode="External"/><Relationship Id="rId5" Type="http://schemas.openxmlformats.org/officeDocument/2006/relationships/hyperlink" Target="http://greggay.com/courses/fall18csce74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jpg"/><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jpg"/><Relationship Id="rId4" Type="http://schemas.openxmlformats.org/officeDocument/2006/relationships/image" Target="../media/image8.jpg"/><Relationship Id="rId5"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gif"/><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3.jp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9"/>
          <p:cNvSpPr txBox="1"/>
          <p:nvPr>
            <p:ph type="ctrTitle"/>
          </p:nvPr>
        </p:nvSpPr>
        <p:spPr>
          <a:xfrm>
            <a:off x="685800" y="2490375"/>
            <a:ext cx="7772400" cy="2198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6000"/>
              <a:t>Introduction to Software Architecture</a:t>
            </a:r>
            <a:endParaRPr sz="3600"/>
          </a:p>
        </p:txBody>
      </p:sp>
      <p:sp>
        <p:nvSpPr>
          <p:cNvPr id="51" name="Google Shape;51;p9"/>
          <p:cNvSpPr txBox="1"/>
          <p:nvPr>
            <p:ph idx="1" type="subTitle"/>
          </p:nvPr>
        </p:nvSpPr>
        <p:spPr>
          <a:xfrm>
            <a:off x="685800" y="4836036"/>
            <a:ext cx="7772400" cy="1032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CSCE 742 - Lecture 1 - 08/23/2018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The Concept: “Architect” Software</a:t>
            </a:r>
            <a:endParaRPr/>
          </a:p>
        </p:txBody>
      </p:sp>
      <p:sp>
        <p:nvSpPr>
          <p:cNvPr id="117" name="Google Shape;117;p1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
              <a:t>The key to delivering robust software? </a:t>
            </a:r>
            <a:endParaRPr/>
          </a:p>
          <a:p>
            <a:pPr indent="-381000" lvl="1" marL="914400" marR="0" rtl="0" algn="l">
              <a:lnSpc>
                <a:spcPct val="100000"/>
              </a:lnSpc>
              <a:spcBef>
                <a:spcPts val="0"/>
              </a:spcBef>
              <a:spcAft>
                <a:spcPts val="0"/>
              </a:spcAft>
              <a:buClr>
                <a:schemeClr val="dk1"/>
              </a:buClr>
              <a:buSzPts val="2400"/>
              <a:buChar char="○"/>
            </a:pPr>
            <a:r>
              <a:rPr lang="en"/>
              <a:t>Designing an understandable, organized system.</a:t>
            </a:r>
            <a:endParaRPr/>
          </a:p>
          <a:p>
            <a:pPr indent="-381000" lvl="1" marL="914400" marR="0" rtl="0" algn="l">
              <a:lnSpc>
                <a:spcPct val="100000"/>
              </a:lnSpc>
              <a:spcBef>
                <a:spcPts val="0"/>
              </a:spcBef>
              <a:spcAft>
                <a:spcPts val="0"/>
              </a:spcAft>
              <a:buSzPts val="2400"/>
              <a:buChar char="○"/>
            </a:pPr>
            <a:r>
              <a:rPr b="1" lang="en"/>
              <a:t>AKA: “taming the complexity”</a:t>
            </a:r>
            <a:endParaRPr b="1"/>
          </a:p>
          <a:p>
            <a:pPr indent="-419100" lvl="0" marL="457200" rtl="0">
              <a:spcBef>
                <a:spcPts val="0"/>
              </a:spcBef>
              <a:spcAft>
                <a:spcPts val="0"/>
              </a:spcAft>
              <a:buSzPts val="3000"/>
              <a:buChar char="●"/>
            </a:pPr>
            <a:r>
              <a:rPr b="1" lang="en"/>
              <a:t>Architecting software</a:t>
            </a:r>
            <a:r>
              <a:rPr lang="en"/>
              <a:t> is the practice of partitioning a large system into smaller ones. </a:t>
            </a:r>
            <a:endParaRPr/>
          </a:p>
          <a:p>
            <a:pPr indent="-381000" lvl="1" marL="914400" rtl="0">
              <a:spcBef>
                <a:spcPts val="0"/>
              </a:spcBef>
              <a:spcAft>
                <a:spcPts val="0"/>
              </a:spcAft>
              <a:buSzPts val="2400"/>
              <a:buChar char="○"/>
            </a:pPr>
            <a:r>
              <a:rPr lang="en"/>
              <a:t>That can be created separately</a:t>
            </a:r>
            <a:endParaRPr/>
          </a:p>
          <a:p>
            <a:pPr indent="-381000" lvl="1" marL="914400" rtl="0">
              <a:spcBef>
                <a:spcPts val="0"/>
              </a:spcBef>
              <a:spcAft>
                <a:spcPts val="0"/>
              </a:spcAft>
              <a:buSzPts val="2400"/>
              <a:buChar char="○"/>
            </a:pPr>
            <a:r>
              <a:rPr lang="en"/>
              <a:t>That individually have business value</a:t>
            </a:r>
            <a:endParaRPr/>
          </a:p>
          <a:p>
            <a:pPr indent="-381000" lvl="1" marL="914400" rtl="0">
              <a:spcBef>
                <a:spcPts val="0"/>
              </a:spcBef>
              <a:spcAft>
                <a:spcPts val="0"/>
              </a:spcAft>
              <a:buSzPts val="2400"/>
              <a:buChar char="○"/>
            </a:pPr>
            <a:r>
              <a:rPr lang="en"/>
              <a:t>That can be straightforwardly integrated with one another and with existing systems.</a:t>
            </a:r>
            <a:endParaRPr/>
          </a:p>
          <a:p>
            <a:pPr indent="0" lvl="0" marL="0" rtl="0">
              <a:spcBef>
                <a:spcPts val="600"/>
              </a:spcBef>
              <a:spcAft>
                <a:spcPts val="0"/>
              </a:spcAft>
              <a:buNone/>
            </a:pPr>
            <a:r>
              <a:t/>
            </a:r>
            <a:endParaRPr/>
          </a:p>
        </p:txBody>
      </p:sp>
      <p:sp>
        <p:nvSpPr>
          <p:cNvPr id="118" name="Google Shape;118;p1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Architectural Styles </a:t>
            </a:r>
            <a:endParaRPr/>
          </a:p>
        </p:txBody>
      </p:sp>
      <p:pic>
        <p:nvPicPr>
          <p:cNvPr descr="Bodiam-castle-10My8-1197.jpg" id="124" name="Google Shape;124;p19"/>
          <p:cNvPicPr preferRelativeResize="0"/>
          <p:nvPr/>
        </p:nvPicPr>
        <p:blipFill>
          <a:blip r:embed="rId3">
            <a:alphaModFix/>
          </a:blip>
          <a:stretch>
            <a:fillRect/>
          </a:stretch>
        </p:blipFill>
        <p:spPr>
          <a:xfrm>
            <a:off x="99550" y="1758753"/>
            <a:ext cx="3427576" cy="2285901"/>
          </a:xfrm>
          <a:prstGeom prst="rect">
            <a:avLst/>
          </a:prstGeom>
          <a:noFill/>
          <a:ln>
            <a:noFill/>
          </a:ln>
        </p:spPr>
      </p:pic>
      <p:pic>
        <p:nvPicPr>
          <p:cNvPr descr="wpid-Skyscraper-Wallpaper.jpg" id="125" name="Google Shape;125;p19"/>
          <p:cNvPicPr preferRelativeResize="0"/>
          <p:nvPr/>
        </p:nvPicPr>
        <p:blipFill>
          <a:blip r:embed="rId4">
            <a:alphaModFix/>
          </a:blip>
          <a:stretch>
            <a:fillRect/>
          </a:stretch>
        </p:blipFill>
        <p:spPr>
          <a:xfrm>
            <a:off x="0" y="3517050"/>
            <a:ext cx="4678925" cy="2924324"/>
          </a:xfrm>
          <a:prstGeom prst="rect">
            <a:avLst/>
          </a:prstGeom>
          <a:noFill/>
          <a:ln>
            <a:noFill/>
          </a:ln>
        </p:spPr>
      </p:pic>
      <p:pic>
        <p:nvPicPr>
          <p:cNvPr descr="German-house_2560x1600.jpg" id="126" name="Google Shape;126;p19"/>
          <p:cNvPicPr preferRelativeResize="0"/>
          <p:nvPr/>
        </p:nvPicPr>
        <p:blipFill>
          <a:blip r:embed="rId5">
            <a:alphaModFix/>
          </a:blip>
          <a:stretch>
            <a:fillRect/>
          </a:stretch>
        </p:blipFill>
        <p:spPr>
          <a:xfrm>
            <a:off x="4188525" y="2417488"/>
            <a:ext cx="4955475" cy="3097176"/>
          </a:xfrm>
          <a:prstGeom prst="rect">
            <a:avLst/>
          </a:prstGeom>
          <a:noFill/>
          <a:ln>
            <a:noFill/>
          </a:ln>
        </p:spPr>
      </p:pic>
      <p:sp>
        <p:nvSpPr>
          <p:cNvPr id="127" name="Google Shape;127;p1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What is Software Architecture?</a:t>
            </a:r>
            <a:endParaRPr/>
          </a:p>
        </p:txBody>
      </p:sp>
      <p:sp>
        <p:nvSpPr>
          <p:cNvPr id="133" name="Google Shape;133;p2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“Software architecture is the </a:t>
            </a:r>
            <a:r>
              <a:rPr b="1" lang="en"/>
              <a:t>fundamental organization</a:t>
            </a:r>
            <a:r>
              <a:rPr lang="en"/>
              <a:t> of a system, embodied in its </a:t>
            </a:r>
            <a:r>
              <a:rPr b="1" lang="en"/>
              <a:t>components</a:t>
            </a:r>
            <a:r>
              <a:rPr lang="en"/>
              <a:t>, their </a:t>
            </a:r>
            <a:r>
              <a:rPr b="1" lang="en"/>
              <a:t>relationships</a:t>
            </a:r>
            <a:r>
              <a:rPr lang="en"/>
              <a:t> to one another and the environment, and the </a:t>
            </a:r>
            <a:r>
              <a:rPr b="1" lang="en"/>
              <a:t>principles</a:t>
            </a:r>
            <a:r>
              <a:rPr lang="en"/>
              <a:t> governing its design and evolution.”</a:t>
            </a:r>
            <a:endParaRPr/>
          </a:p>
          <a:p>
            <a:pPr indent="-419100" lvl="0" marL="457200" marR="0" rtl="0" algn="r">
              <a:lnSpc>
                <a:spcPct val="100000"/>
              </a:lnSpc>
              <a:spcBef>
                <a:spcPts val="600"/>
              </a:spcBef>
              <a:spcAft>
                <a:spcPts val="0"/>
              </a:spcAft>
              <a:buSzPts val="3000"/>
              <a:buChar char="-"/>
            </a:pPr>
            <a:r>
              <a:rPr b="1" lang="en"/>
              <a:t>IEEE Definition</a:t>
            </a:r>
            <a:endParaRPr b="1"/>
          </a:p>
        </p:txBody>
      </p:sp>
      <p:sp>
        <p:nvSpPr>
          <p:cNvPr id="134" name="Google Shape;134;p2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Architectural Design</a:t>
            </a:r>
            <a:endParaRPr/>
          </a:p>
        </p:txBody>
      </p:sp>
      <p:sp>
        <p:nvSpPr>
          <p:cNvPr id="140" name="Google Shape;140;p2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Arial"/>
              <a:buChar char="●"/>
            </a:pPr>
            <a:r>
              <a:rPr lang="en"/>
              <a:t>First stage of design.</a:t>
            </a:r>
            <a:endParaRPr/>
          </a:p>
          <a:p>
            <a:pPr indent="-419100" lvl="0" marL="457200" marR="0" rtl="0" algn="l">
              <a:lnSpc>
                <a:spcPct val="100000"/>
              </a:lnSpc>
              <a:spcBef>
                <a:spcPts val="0"/>
              </a:spcBef>
              <a:spcAft>
                <a:spcPts val="0"/>
              </a:spcAft>
              <a:buSzPts val="3000"/>
              <a:buChar char="●"/>
            </a:pPr>
            <a:r>
              <a:rPr b="1" lang="en"/>
              <a:t>Partitions</a:t>
            </a:r>
            <a:r>
              <a:rPr lang="en"/>
              <a:t> the requirements into self-contained subsystems. </a:t>
            </a:r>
            <a:endParaRPr/>
          </a:p>
          <a:p>
            <a:pPr indent="-381000" lvl="1" marL="914400" marR="0" rtl="0" algn="l">
              <a:lnSpc>
                <a:spcPct val="100000"/>
              </a:lnSpc>
              <a:spcBef>
                <a:spcPts val="0"/>
              </a:spcBef>
              <a:spcAft>
                <a:spcPts val="0"/>
              </a:spcAft>
              <a:buSzPts val="2400"/>
              <a:buChar char="○"/>
            </a:pPr>
            <a:r>
              <a:rPr lang="en"/>
              <a:t>Later, each subsystem will be decomposed into one or more classes.</a:t>
            </a:r>
            <a:endParaRPr/>
          </a:p>
          <a:p>
            <a:pPr indent="-419100" lvl="0" marL="457200" marR="0" rtl="0" algn="l">
              <a:lnSpc>
                <a:spcPct val="100000"/>
              </a:lnSpc>
              <a:spcBef>
                <a:spcPts val="0"/>
              </a:spcBef>
              <a:spcAft>
                <a:spcPts val="0"/>
              </a:spcAft>
              <a:buSzPts val="3000"/>
              <a:buChar char="●"/>
            </a:pPr>
            <a:r>
              <a:rPr lang="en"/>
              <a:t>Plan how those subsystems cooperate and communicate.</a:t>
            </a:r>
            <a:endParaRPr/>
          </a:p>
        </p:txBody>
      </p:sp>
      <p:sp>
        <p:nvSpPr>
          <p:cNvPr id="141" name="Google Shape;141;p2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Architecture Parallels</a:t>
            </a:r>
            <a:endParaRPr/>
          </a:p>
        </p:txBody>
      </p:sp>
      <p:sp>
        <p:nvSpPr>
          <p:cNvPr id="147" name="Google Shape;147;p2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Architectural plans are the technical interface between the customer and the contractor building the building.</a:t>
            </a:r>
            <a:endParaRPr/>
          </a:p>
          <a:p>
            <a:pPr indent="-381000" lvl="1" marL="914400" marR="0" rtl="0" algn="l">
              <a:lnSpc>
                <a:spcPct val="100000"/>
              </a:lnSpc>
              <a:spcBef>
                <a:spcPts val="0"/>
              </a:spcBef>
              <a:spcAft>
                <a:spcPts val="0"/>
              </a:spcAft>
              <a:buSzPts val="2400"/>
              <a:buChar char="○"/>
            </a:pPr>
            <a:r>
              <a:rPr lang="en"/>
              <a:t>(and the software)</a:t>
            </a:r>
            <a:endParaRPr/>
          </a:p>
          <a:p>
            <a:pPr indent="-419100" lvl="0" marL="457200" marR="0" rtl="0" algn="l">
              <a:lnSpc>
                <a:spcPct val="100000"/>
              </a:lnSpc>
              <a:spcBef>
                <a:spcPts val="0"/>
              </a:spcBef>
              <a:spcAft>
                <a:spcPts val="0"/>
              </a:spcAft>
              <a:buSzPts val="3000"/>
              <a:buChar char="●"/>
            </a:pPr>
            <a:r>
              <a:rPr lang="en"/>
              <a:t>A bad architectural design for a building cannot be rescued by good construction.</a:t>
            </a:r>
            <a:endParaRPr/>
          </a:p>
          <a:p>
            <a:pPr indent="-381000" lvl="1" marL="914400" marR="0" rtl="0" algn="l">
              <a:lnSpc>
                <a:spcPct val="100000"/>
              </a:lnSpc>
              <a:spcBef>
                <a:spcPts val="0"/>
              </a:spcBef>
              <a:spcAft>
                <a:spcPts val="0"/>
              </a:spcAft>
              <a:buSzPts val="2400"/>
              <a:buChar char="○"/>
            </a:pPr>
            <a:r>
              <a:rPr lang="en"/>
              <a:t>(same for software)</a:t>
            </a:r>
            <a:endParaRPr/>
          </a:p>
          <a:p>
            <a:pPr indent="-419100" lvl="0" marL="457200" marR="0" rtl="0" algn="l">
              <a:lnSpc>
                <a:spcPct val="100000"/>
              </a:lnSpc>
              <a:spcBef>
                <a:spcPts val="0"/>
              </a:spcBef>
              <a:spcAft>
                <a:spcPts val="0"/>
              </a:spcAft>
              <a:buSzPts val="3000"/>
              <a:buChar char="●"/>
            </a:pPr>
            <a:r>
              <a:rPr lang="en"/>
              <a:t>There are specialist types of building architects and architecture styles.</a:t>
            </a:r>
            <a:endParaRPr/>
          </a:p>
          <a:p>
            <a:pPr indent="-381000" lvl="1" marL="914400" marR="0" rtl="0" algn="l">
              <a:lnSpc>
                <a:spcPct val="100000"/>
              </a:lnSpc>
              <a:spcBef>
                <a:spcPts val="0"/>
              </a:spcBef>
              <a:spcAft>
                <a:spcPts val="0"/>
              </a:spcAft>
              <a:buSzPts val="2400"/>
              <a:buChar char="○"/>
            </a:pPr>
            <a:r>
              <a:rPr lang="en"/>
              <a:t>(you get the point)</a:t>
            </a:r>
            <a:endParaRPr/>
          </a:p>
        </p:txBody>
      </p:sp>
      <p:sp>
        <p:nvSpPr>
          <p:cNvPr id="148" name="Google Shape;148;p2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Why Explicitly Plan Architecture?</a:t>
            </a:r>
            <a:endParaRPr/>
          </a:p>
        </p:txBody>
      </p:sp>
      <p:sp>
        <p:nvSpPr>
          <p:cNvPr id="154" name="Google Shape;154;p2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Arial"/>
              <a:buChar char="●"/>
            </a:pPr>
            <a:r>
              <a:rPr lang="en"/>
              <a:t>Enable stakeholder communication</a:t>
            </a:r>
            <a:endParaRPr/>
          </a:p>
          <a:p>
            <a:pPr indent="-381000" lvl="1" marL="914400" marR="0" rtl="0" algn="l">
              <a:lnSpc>
                <a:spcPct val="100000"/>
              </a:lnSpc>
              <a:spcBef>
                <a:spcPts val="0"/>
              </a:spcBef>
              <a:spcAft>
                <a:spcPts val="0"/>
              </a:spcAft>
              <a:buSzPts val="2400"/>
              <a:buChar char="○"/>
            </a:pPr>
            <a:r>
              <a:rPr lang="en"/>
              <a:t>High-level presentation of the system.</a:t>
            </a:r>
            <a:endParaRPr/>
          </a:p>
          <a:p>
            <a:pPr indent="-419100" lvl="0" marL="457200" marR="0" rtl="0" algn="l">
              <a:lnSpc>
                <a:spcPct val="100000"/>
              </a:lnSpc>
              <a:spcBef>
                <a:spcPts val="0"/>
              </a:spcBef>
              <a:spcAft>
                <a:spcPts val="0"/>
              </a:spcAft>
              <a:buSzPts val="3000"/>
              <a:buChar char="●"/>
            </a:pPr>
            <a:r>
              <a:rPr lang="en"/>
              <a:t>Enables system analysis</a:t>
            </a:r>
            <a:endParaRPr/>
          </a:p>
          <a:p>
            <a:pPr indent="-381000" lvl="1" marL="914400" marR="0" rtl="0" algn="l">
              <a:lnSpc>
                <a:spcPct val="100000"/>
              </a:lnSpc>
              <a:spcBef>
                <a:spcPts val="0"/>
              </a:spcBef>
              <a:spcAft>
                <a:spcPts val="0"/>
              </a:spcAft>
              <a:buSzPts val="2400"/>
              <a:buChar char="○"/>
            </a:pPr>
            <a:r>
              <a:rPr lang="en"/>
              <a:t>Can look for problems before coding.</a:t>
            </a:r>
            <a:endParaRPr/>
          </a:p>
          <a:p>
            <a:pPr indent="-419100" lvl="0" marL="457200" marR="0" rtl="0" algn="l">
              <a:lnSpc>
                <a:spcPct val="100000"/>
              </a:lnSpc>
              <a:spcBef>
                <a:spcPts val="0"/>
              </a:spcBef>
              <a:spcAft>
                <a:spcPts val="0"/>
              </a:spcAft>
              <a:buSzPts val="3000"/>
              <a:buChar char="●"/>
            </a:pPr>
            <a:r>
              <a:rPr lang="en"/>
              <a:t>Enables large-scale reuse</a:t>
            </a:r>
            <a:endParaRPr/>
          </a:p>
          <a:p>
            <a:pPr indent="-381000" lvl="1" marL="914400" marR="0" rtl="0" algn="l">
              <a:lnSpc>
                <a:spcPct val="100000"/>
              </a:lnSpc>
              <a:spcBef>
                <a:spcPts val="0"/>
              </a:spcBef>
              <a:spcAft>
                <a:spcPts val="0"/>
              </a:spcAft>
              <a:buSzPts val="2400"/>
              <a:buChar char="○"/>
            </a:pPr>
            <a:r>
              <a:rPr lang="en"/>
              <a:t>Planning subsystems as independent entities allows their reuse in other systems.</a:t>
            </a:r>
            <a:endParaRPr/>
          </a:p>
          <a:p>
            <a:pPr indent="-419100" lvl="0" marL="457200" marR="0" rtl="0" algn="l">
              <a:lnSpc>
                <a:spcPct val="100000"/>
              </a:lnSpc>
              <a:spcBef>
                <a:spcPts val="0"/>
              </a:spcBef>
              <a:spcAft>
                <a:spcPts val="0"/>
              </a:spcAft>
              <a:buSzPts val="3000"/>
              <a:buChar char="●"/>
            </a:pPr>
            <a:r>
              <a:rPr lang="en"/>
              <a:t>Bad architectural design means bad security</a:t>
            </a:r>
            <a:endParaRPr/>
          </a:p>
          <a:p>
            <a:pPr indent="-381000" lvl="1" marL="914400" marR="0" rtl="0" algn="l">
              <a:lnSpc>
                <a:spcPct val="100000"/>
              </a:lnSpc>
              <a:spcBef>
                <a:spcPts val="0"/>
              </a:spcBef>
              <a:spcAft>
                <a:spcPts val="0"/>
              </a:spcAft>
              <a:buSzPts val="2400"/>
              <a:buChar char="○"/>
            </a:pPr>
            <a:r>
              <a:rPr lang="en"/>
              <a:t>Controlling access is the first line of defense.</a:t>
            </a:r>
            <a:endParaRPr/>
          </a:p>
        </p:txBody>
      </p:sp>
      <p:sp>
        <p:nvSpPr>
          <p:cNvPr id="155" name="Google Shape;155;p2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In This Course, We Will Discuss...</a:t>
            </a:r>
            <a:endParaRPr/>
          </a:p>
        </p:txBody>
      </p:sp>
      <p:sp>
        <p:nvSpPr>
          <p:cNvPr id="161" name="Google Shape;161;p2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The purpose and role of architecture in the overall process of software development.</a:t>
            </a:r>
            <a:endParaRPr/>
          </a:p>
          <a:p>
            <a:pPr indent="-381000" lvl="1" marL="914400" rtl="0">
              <a:spcBef>
                <a:spcPts val="0"/>
              </a:spcBef>
              <a:spcAft>
                <a:spcPts val="0"/>
              </a:spcAft>
              <a:buSzPts val="2400"/>
              <a:buChar char="○"/>
            </a:pPr>
            <a:r>
              <a:rPr lang="en"/>
              <a:t>As a process (architecting a system) and an artifact (the architecture of a system). </a:t>
            </a:r>
            <a:endParaRPr/>
          </a:p>
          <a:p>
            <a:pPr indent="-419100" lvl="0" marL="457200" rtl="0">
              <a:spcBef>
                <a:spcPts val="0"/>
              </a:spcBef>
              <a:spcAft>
                <a:spcPts val="0"/>
              </a:spcAft>
              <a:buSzPts val="3000"/>
              <a:buChar char="●"/>
            </a:pPr>
            <a:r>
              <a:rPr lang="en"/>
              <a:t>Similarities and differences between "design" and "architecture". </a:t>
            </a:r>
            <a:endParaRPr/>
          </a:p>
          <a:p>
            <a:pPr indent="-419100" lvl="0" marL="457200" rtl="0">
              <a:spcBef>
                <a:spcPts val="0"/>
              </a:spcBef>
              <a:spcAft>
                <a:spcPts val="0"/>
              </a:spcAft>
              <a:buSzPts val="3000"/>
              <a:buChar char="●"/>
            </a:pPr>
            <a:r>
              <a:rPr lang="en"/>
              <a:t>Notations/tools to assist software architects.</a:t>
            </a:r>
            <a:endParaRPr/>
          </a:p>
          <a:p>
            <a:pPr indent="-419100" lvl="0" marL="457200" rtl="0">
              <a:spcBef>
                <a:spcPts val="0"/>
              </a:spcBef>
              <a:spcAft>
                <a:spcPts val="0"/>
              </a:spcAft>
              <a:buSzPts val="3000"/>
              <a:buChar char="●"/>
            </a:pPr>
            <a:r>
              <a:rPr lang="en"/>
              <a:t>Processes that lead to good architectural outcomes and architectural refactoring. </a:t>
            </a:r>
            <a:endParaRPr/>
          </a:p>
        </p:txBody>
      </p:sp>
      <p:sp>
        <p:nvSpPr>
          <p:cNvPr id="162" name="Google Shape;162;p2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Desired Course Outcomes</a:t>
            </a:r>
            <a:endParaRPr/>
          </a:p>
        </p:txBody>
      </p:sp>
      <p:sp>
        <p:nvSpPr>
          <p:cNvPr id="168" name="Google Shape;168;p25"/>
          <p:cNvSpPr txBox="1"/>
          <p:nvPr>
            <p:ph idx="1" type="body"/>
          </p:nvPr>
        </p:nvSpPr>
        <p:spPr>
          <a:xfrm>
            <a:off x="457200" y="1600200"/>
            <a:ext cx="8155800" cy="4967700"/>
          </a:xfrm>
          <a:prstGeom prst="rect">
            <a:avLst/>
          </a:prstGeom>
        </p:spPr>
        <p:txBody>
          <a:bodyPr anchorCtr="0" anchor="t" bIns="91425" lIns="91425" spcFirstLastPara="1" rIns="91425" wrap="square" tIns="91425">
            <a:noAutofit/>
          </a:bodyPr>
          <a:lstStyle/>
          <a:p>
            <a:pPr indent="-381000" lvl="0" marL="457200" rtl="0">
              <a:lnSpc>
                <a:spcPct val="115000"/>
              </a:lnSpc>
              <a:spcBef>
                <a:spcPts val="0"/>
              </a:spcBef>
              <a:spcAft>
                <a:spcPts val="0"/>
              </a:spcAft>
              <a:buSzPts val="2400"/>
              <a:buAutoNum type="arabicPeriod"/>
            </a:pPr>
            <a:r>
              <a:rPr lang="en" sz="2400"/>
              <a:t>The students will be able to work from stakeholder requirements to create </a:t>
            </a:r>
            <a:r>
              <a:rPr lang="en" sz="2400"/>
              <a:t>partitionable </a:t>
            </a:r>
            <a:r>
              <a:rPr lang="en" sz="2400"/>
              <a:t>systems.</a:t>
            </a:r>
            <a:endParaRPr sz="2400"/>
          </a:p>
          <a:p>
            <a:pPr indent="-381000" lvl="0" marL="457200" rtl="0">
              <a:lnSpc>
                <a:spcPct val="115000"/>
              </a:lnSpc>
              <a:spcBef>
                <a:spcPts val="0"/>
              </a:spcBef>
              <a:spcAft>
                <a:spcPts val="0"/>
              </a:spcAft>
              <a:buSzPts val="2400"/>
              <a:buAutoNum type="arabicPeriod"/>
            </a:pPr>
            <a:r>
              <a:rPr lang="en" sz="2400"/>
              <a:t>...  use different viewpoints to document software architectures to different stakeholders.</a:t>
            </a:r>
            <a:endParaRPr sz="2400"/>
          </a:p>
          <a:p>
            <a:pPr indent="-381000" lvl="0" marL="457200" rtl="0">
              <a:lnSpc>
                <a:spcPct val="115000"/>
              </a:lnSpc>
              <a:spcBef>
                <a:spcPts val="0"/>
              </a:spcBef>
              <a:spcAft>
                <a:spcPts val="0"/>
              </a:spcAft>
              <a:buSzPts val="2400"/>
              <a:buAutoNum type="arabicPeriod"/>
            </a:pPr>
            <a:r>
              <a:rPr lang="en" sz="2400"/>
              <a:t>… understand architectural quality attributes and how to use perspectives to assess how well the architecture meets them.</a:t>
            </a:r>
            <a:endParaRPr sz="2400"/>
          </a:p>
          <a:p>
            <a:pPr indent="-381000" lvl="0" marL="457200" rtl="0">
              <a:lnSpc>
                <a:spcPct val="115000"/>
              </a:lnSpc>
              <a:spcBef>
                <a:spcPts val="0"/>
              </a:spcBef>
              <a:spcAft>
                <a:spcPts val="0"/>
              </a:spcAft>
              <a:buSzPts val="2400"/>
              <a:buAutoNum type="arabicPeriod"/>
            </a:pPr>
            <a:r>
              <a:rPr lang="en" sz="2400"/>
              <a:t>… apply and understand architectural patterns to quickly examine architectural alternatives and choose between them. </a:t>
            </a:r>
            <a:endParaRPr sz="2400"/>
          </a:p>
          <a:p>
            <a:pPr indent="-381000" lvl="0" marL="457200" rtl="0">
              <a:lnSpc>
                <a:spcPct val="115000"/>
              </a:lnSpc>
              <a:spcBef>
                <a:spcPts val="0"/>
              </a:spcBef>
              <a:spcAft>
                <a:spcPts val="0"/>
              </a:spcAft>
              <a:buSzPts val="2400"/>
              <a:buAutoNum type="arabicPeriod"/>
            </a:pPr>
            <a:r>
              <a:rPr lang="en" sz="2400"/>
              <a:t>…  clearly present and advocate architectural ideas.</a:t>
            </a:r>
            <a:endParaRPr sz="2400"/>
          </a:p>
          <a:p>
            <a:pPr indent="0" lvl="0" marL="0" rtl="0" algn="l">
              <a:spcBef>
                <a:spcPts val="600"/>
              </a:spcBef>
              <a:spcAft>
                <a:spcPts val="0"/>
              </a:spcAft>
              <a:buNone/>
            </a:pPr>
            <a:r>
              <a:t/>
            </a:r>
            <a:endParaRPr sz="2400"/>
          </a:p>
        </p:txBody>
      </p:sp>
      <p:sp>
        <p:nvSpPr>
          <p:cNvPr id="169" name="Google Shape;169;p2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Lecture Plan (approximate)</a:t>
            </a:r>
            <a:endParaRPr/>
          </a:p>
        </p:txBody>
      </p:sp>
      <p:sp>
        <p:nvSpPr>
          <p:cNvPr id="175" name="Google Shape;175;p26"/>
          <p:cNvSpPr txBox="1"/>
          <p:nvPr>
            <p:ph idx="1" type="body"/>
          </p:nvPr>
        </p:nvSpPr>
        <p:spPr>
          <a:xfrm>
            <a:off x="457200" y="1600200"/>
            <a:ext cx="8155800" cy="4967700"/>
          </a:xfrm>
          <a:prstGeom prst="rect">
            <a:avLst/>
          </a:prstGeom>
        </p:spPr>
        <p:txBody>
          <a:bodyPr anchorCtr="0" anchor="t" bIns="91425" lIns="91425" spcFirstLastPara="1" rIns="91425" wrap="square" tIns="91425">
            <a:noAutofit/>
          </a:bodyPr>
          <a:lstStyle/>
          <a:p>
            <a:pPr indent="-381000" lvl="0" marL="457200" rtl="0">
              <a:lnSpc>
                <a:spcPct val="115000"/>
              </a:lnSpc>
              <a:spcBef>
                <a:spcPts val="0"/>
              </a:spcBef>
              <a:spcAft>
                <a:spcPts val="0"/>
              </a:spcAft>
              <a:buSzPts val="2400"/>
              <a:buChar char="●"/>
            </a:pPr>
            <a:r>
              <a:rPr lang="en" sz="2400"/>
              <a:t>Introduction and Fundamentals of Architecture (1 week)</a:t>
            </a:r>
            <a:endParaRPr sz="2400"/>
          </a:p>
          <a:p>
            <a:pPr indent="-381000" lvl="0" marL="457200" rtl="0">
              <a:lnSpc>
                <a:spcPct val="115000"/>
              </a:lnSpc>
              <a:spcBef>
                <a:spcPts val="0"/>
              </a:spcBef>
              <a:spcAft>
                <a:spcPts val="0"/>
              </a:spcAft>
              <a:buSzPts val="2400"/>
              <a:buChar char="●"/>
            </a:pPr>
            <a:r>
              <a:rPr lang="en" sz="2400"/>
              <a:t>Introduction to Viewpoints, Perspectives, and Architectural Definition (1 week)</a:t>
            </a:r>
            <a:endParaRPr sz="2400"/>
          </a:p>
          <a:p>
            <a:pPr indent="-381000" lvl="0" marL="457200" rtl="0">
              <a:lnSpc>
                <a:spcPct val="115000"/>
              </a:lnSpc>
              <a:spcBef>
                <a:spcPts val="0"/>
              </a:spcBef>
              <a:spcAft>
                <a:spcPts val="0"/>
              </a:spcAft>
              <a:buSzPts val="2400"/>
              <a:buChar char="●"/>
            </a:pPr>
            <a:r>
              <a:rPr lang="en" sz="2400"/>
              <a:t>Context, Concerns, Stakeholders, and Quality Attributes (1 week)</a:t>
            </a:r>
            <a:endParaRPr sz="2400"/>
          </a:p>
          <a:p>
            <a:pPr indent="-381000" lvl="0" marL="457200" rtl="0">
              <a:lnSpc>
                <a:spcPct val="115000"/>
              </a:lnSpc>
              <a:spcBef>
                <a:spcPts val="0"/>
              </a:spcBef>
              <a:spcAft>
                <a:spcPts val="0"/>
              </a:spcAft>
              <a:buSzPts val="2400"/>
              <a:buChar char="●"/>
            </a:pPr>
            <a:r>
              <a:rPr lang="en" sz="2400"/>
              <a:t>Scenarios and Components (1 week)</a:t>
            </a:r>
            <a:endParaRPr sz="2400"/>
          </a:p>
          <a:p>
            <a:pPr indent="-381000" lvl="0" marL="457200" rtl="0">
              <a:lnSpc>
                <a:spcPct val="115000"/>
              </a:lnSpc>
              <a:spcBef>
                <a:spcPts val="0"/>
              </a:spcBef>
              <a:spcAft>
                <a:spcPts val="0"/>
              </a:spcAft>
              <a:buSzPts val="2400"/>
              <a:buChar char="●"/>
            </a:pPr>
            <a:r>
              <a:rPr lang="en" sz="2400"/>
              <a:t>Architectural Styles (4 weeks)</a:t>
            </a:r>
            <a:endParaRPr sz="2400"/>
          </a:p>
          <a:p>
            <a:pPr indent="-381000" lvl="0" marL="457200" rtl="0">
              <a:lnSpc>
                <a:spcPct val="115000"/>
              </a:lnSpc>
              <a:spcBef>
                <a:spcPts val="0"/>
              </a:spcBef>
              <a:spcAft>
                <a:spcPts val="0"/>
              </a:spcAft>
              <a:buSzPts val="2400"/>
              <a:buChar char="●"/>
            </a:pPr>
            <a:r>
              <a:rPr lang="en" sz="2400"/>
              <a:t>Viewpoints (2 weeks)</a:t>
            </a:r>
            <a:endParaRPr sz="2400"/>
          </a:p>
          <a:p>
            <a:pPr indent="-381000" lvl="0" marL="457200" rtl="0">
              <a:lnSpc>
                <a:spcPct val="115000"/>
              </a:lnSpc>
              <a:spcBef>
                <a:spcPts val="0"/>
              </a:spcBef>
              <a:spcAft>
                <a:spcPts val="0"/>
              </a:spcAft>
              <a:buSzPts val="2400"/>
              <a:buChar char="●"/>
            </a:pPr>
            <a:r>
              <a:rPr lang="en" sz="2400"/>
              <a:t>Perspectives (2 weeks)</a:t>
            </a:r>
            <a:endParaRPr sz="2400"/>
          </a:p>
          <a:p>
            <a:pPr indent="-381000" lvl="0" marL="457200" rtl="0">
              <a:lnSpc>
                <a:spcPct val="115000"/>
              </a:lnSpc>
              <a:spcBef>
                <a:spcPts val="0"/>
              </a:spcBef>
              <a:spcAft>
                <a:spcPts val="0"/>
              </a:spcAft>
              <a:buSzPts val="2400"/>
              <a:buChar char="●"/>
            </a:pPr>
            <a:r>
              <a:rPr lang="en" sz="2400"/>
              <a:t>Other Topics (1-2 weeks)</a:t>
            </a:r>
            <a:br>
              <a:rPr lang="en" sz="2400"/>
            </a:br>
            <a:endParaRPr sz="2400"/>
          </a:p>
          <a:p>
            <a:pPr indent="0" lvl="0" marL="0" rtl="0" algn="l">
              <a:spcBef>
                <a:spcPts val="600"/>
              </a:spcBef>
              <a:spcAft>
                <a:spcPts val="0"/>
              </a:spcAft>
              <a:buNone/>
            </a:pPr>
            <a:r>
              <a:t/>
            </a:r>
            <a:endParaRPr/>
          </a:p>
        </p:txBody>
      </p:sp>
      <p:sp>
        <p:nvSpPr>
          <p:cNvPr id="176" name="Google Shape;176;p2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Contact Info</a:t>
            </a:r>
            <a:endParaRPr/>
          </a:p>
        </p:txBody>
      </p:sp>
      <p:sp>
        <p:nvSpPr>
          <p:cNvPr id="182" name="Google Shape;182;p27"/>
          <p:cNvSpPr txBox="1"/>
          <p:nvPr>
            <p:ph idx="1" type="body"/>
          </p:nvPr>
        </p:nvSpPr>
        <p:spPr>
          <a:xfrm>
            <a:off x="457200" y="1600200"/>
            <a:ext cx="8155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Instructor: Greg Gay (Dr, Professor, $#*%)</a:t>
            </a:r>
            <a:endParaRPr/>
          </a:p>
          <a:p>
            <a:pPr indent="-381000" lvl="1" marL="914400" rtl="0" algn="l">
              <a:spcBef>
                <a:spcPts val="0"/>
              </a:spcBef>
              <a:spcAft>
                <a:spcPts val="0"/>
              </a:spcAft>
              <a:buClr>
                <a:srgbClr val="000000"/>
              </a:buClr>
              <a:buSzPts val="2400"/>
              <a:buChar char="○"/>
            </a:pPr>
            <a:r>
              <a:rPr lang="en"/>
              <a:t>E-mail: </a:t>
            </a:r>
            <a:r>
              <a:rPr lang="en" u="sng">
                <a:solidFill>
                  <a:schemeClr val="hlink"/>
                </a:solidFill>
                <a:hlinkClick r:id="rId3"/>
              </a:rPr>
              <a:t>ggay@cse.sc.edu</a:t>
            </a:r>
            <a:r>
              <a:rPr lang="en"/>
              <a:t>  </a:t>
            </a:r>
            <a:endParaRPr/>
          </a:p>
          <a:p>
            <a:pPr indent="-381000" lvl="1" marL="914400" rtl="0" algn="l">
              <a:spcBef>
                <a:spcPts val="0"/>
              </a:spcBef>
              <a:spcAft>
                <a:spcPts val="0"/>
              </a:spcAft>
              <a:buClr>
                <a:srgbClr val="000000"/>
              </a:buClr>
              <a:buSzPts val="2400"/>
              <a:buChar char="○"/>
            </a:pPr>
            <a:r>
              <a:rPr lang="en"/>
              <a:t>Office Hours: T/Th, 4:00-5:00 PM, 2247 Storey Engineering and Innovation Center</a:t>
            </a:r>
            <a:endParaRPr/>
          </a:p>
          <a:p>
            <a:pPr indent="-419100" lvl="0" marL="457200" rtl="0" algn="l">
              <a:spcBef>
                <a:spcPts val="0"/>
              </a:spcBef>
              <a:spcAft>
                <a:spcPts val="0"/>
              </a:spcAft>
              <a:buSzPts val="3000"/>
              <a:buChar char="●"/>
            </a:pPr>
            <a:r>
              <a:rPr lang="en"/>
              <a:t>Website: </a:t>
            </a:r>
            <a:endParaRPr/>
          </a:p>
          <a:p>
            <a:pPr indent="-381000" lvl="1" marL="914400" rtl="0" algn="l">
              <a:spcBef>
                <a:spcPts val="0"/>
              </a:spcBef>
              <a:spcAft>
                <a:spcPts val="0"/>
              </a:spcAft>
              <a:buClr>
                <a:srgbClr val="000000"/>
              </a:buClr>
              <a:buSzPts val="2400"/>
              <a:buChar char="○"/>
            </a:pPr>
            <a:r>
              <a:rPr lang="en" u="sng">
                <a:solidFill>
                  <a:schemeClr val="hlink"/>
                </a:solidFill>
                <a:hlinkClick r:id="rId4"/>
              </a:rPr>
              <a:t>http://dropbox.cse.sc.edu/course/view.php?id=95</a:t>
            </a:r>
            <a:r>
              <a:rPr lang="en">
                <a:solidFill>
                  <a:srgbClr val="FF0000"/>
                </a:solidFill>
              </a:rPr>
              <a:t> </a:t>
            </a:r>
            <a:endParaRPr>
              <a:solidFill>
                <a:srgbClr val="FF0000"/>
              </a:solidFill>
            </a:endParaRPr>
          </a:p>
          <a:p>
            <a:pPr indent="-381000" lvl="2" marL="1371600" rtl="0" algn="l">
              <a:spcBef>
                <a:spcPts val="0"/>
              </a:spcBef>
              <a:spcAft>
                <a:spcPts val="0"/>
              </a:spcAft>
              <a:buSzPts val="2400"/>
              <a:buChar char="■"/>
            </a:pPr>
            <a:r>
              <a:rPr lang="en"/>
              <a:t>(Main website - will be used for course material and assignment submission)</a:t>
            </a:r>
            <a:endParaRPr/>
          </a:p>
          <a:p>
            <a:pPr indent="-381000" lvl="1" marL="914400" rtl="0" algn="l">
              <a:spcBef>
                <a:spcPts val="0"/>
              </a:spcBef>
              <a:spcAft>
                <a:spcPts val="0"/>
              </a:spcAft>
              <a:buClr>
                <a:srgbClr val="000000"/>
              </a:buClr>
              <a:buSzPts val="2400"/>
              <a:buChar char="○"/>
            </a:pPr>
            <a:r>
              <a:rPr lang="en" u="sng">
                <a:solidFill>
                  <a:schemeClr val="hlink"/>
                </a:solidFill>
                <a:hlinkClick r:id="rId5"/>
              </a:rPr>
              <a:t>http://greggay.com/courses/fall18csce742/</a:t>
            </a:r>
            <a:r>
              <a:rPr lang="en"/>
              <a:t> </a:t>
            </a:r>
            <a:endParaRPr/>
          </a:p>
          <a:p>
            <a:pPr indent="-381000" lvl="2" marL="1371600" rtl="0" algn="l">
              <a:spcBef>
                <a:spcPts val="0"/>
              </a:spcBef>
              <a:spcAft>
                <a:spcPts val="0"/>
              </a:spcAft>
              <a:buSzPts val="2400"/>
              <a:buChar char="■"/>
            </a:pPr>
            <a:r>
              <a:rPr lang="en"/>
              <a:t>(Static backup - somewhat behind, but useful if above is down)</a:t>
            </a:r>
            <a:endParaRPr/>
          </a:p>
          <a:p>
            <a:pPr indent="0" lvl="0" marL="0" rtl="0" algn="l">
              <a:spcBef>
                <a:spcPts val="600"/>
              </a:spcBef>
              <a:spcAft>
                <a:spcPts val="0"/>
              </a:spcAft>
              <a:buNone/>
            </a:pPr>
            <a:r>
              <a:t/>
            </a:r>
            <a:endParaRPr/>
          </a:p>
        </p:txBody>
      </p:sp>
      <p:sp>
        <p:nvSpPr>
          <p:cNvPr id="183" name="Google Shape;183;p2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0"/>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Today’s Goals</a:t>
            </a:r>
            <a:endParaRPr/>
          </a:p>
        </p:txBody>
      </p:sp>
      <p:sp>
        <p:nvSpPr>
          <p:cNvPr id="57" name="Google Shape;57;p1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Clr>
                <a:schemeClr val="dk1"/>
              </a:buClr>
              <a:buSzPts val="1100"/>
              <a:buFont typeface="Arial"/>
              <a:buNone/>
            </a:pPr>
            <a:r>
              <a:rPr lang="en"/>
              <a:t>Introduce The Class</a:t>
            </a:r>
            <a:endParaRPr/>
          </a:p>
          <a:p>
            <a:pPr indent="-381000" lvl="0" marL="457200" rtl="0">
              <a:spcBef>
                <a:spcPts val="600"/>
              </a:spcBef>
              <a:spcAft>
                <a:spcPts val="0"/>
              </a:spcAft>
              <a:buSzPts val="2400"/>
              <a:buChar char="●"/>
            </a:pPr>
            <a:r>
              <a:rPr lang="en" sz="2400"/>
              <a:t>AKA: What the heck is going on?</a:t>
            </a:r>
            <a:endParaRPr sz="2400"/>
          </a:p>
          <a:p>
            <a:pPr indent="-381000" lvl="0" marL="457200" rtl="0">
              <a:spcBef>
                <a:spcPts val="0"/>
              </a:spcBef>
              <a:spcAft>
                <a:spcPts val="0"/>
              </a:spcAft>
              <a:buSzPts val="2400"/>
              <a:buChar char="●"/>
            </a:pPr>
            <a:r>
              <a:rPr lang="en" sz="2400"/>
              <a:t>Go over syllabus</a:t>
            </a:r>
            <a:endParaRPr sz="2400"/>
          </a:p>
          <a:p>
            <a:pPr indent="-381000" lvl="0" marL="457200" rtl="0">
              <a:spcBef>
                <a:spcPts val="0"/>
              </a:spcBef>
              <a:spcAft>
                <a:spcPts val="0"/>
              </a:spcAft>
              <a:buSzPts val="2400"/>
              <a:buChar char="●"/>
            </a:pPr>
            <a:r>
              <a:rPr lang="en" sz="2400"/>
              <a:t>What you should already know</a:t>
            </a:r>
            <a:endParaRPr sz="2400"/>
          </a:p>
          <a:p>
            <a:pPr indent="-381000" lvl="0" marL="457200" rtl="0">
              <a:spcBef>
                <a:spcPts val="0"/>
              </a:spcBef>
              <a:spcAft>
                <a:spcPts val="0"/>
              </a:spcAft>
              <a:buSzPts val="2400"/>
              <a:buChar char="●"/>
            </a:pPr>
            <a:r>
              <a:rPr lang="en" sz="2400"/>
              <a:t>Clarify course expectations</a:t>
            </a:r>
            <a:endParaRPr sz="2400"/>
          </a:p>
          <a:p>
            <a:pPr indent="-381000" lvl="0" marL="457200" rtl="0">
              <a:spcBef>
                <a:spcPts val="0"/>
              </a:spcBef>
              <a:spcAft>
                <a:spcPts val="0"/>
              </a:spcAft>
              <a:buSzPts val="2400"/>
              <a:buChar char="●"/>
            </a:pPr>
            <a:r>
              <a:rPr lang="en" sz="2400"/>
              <a:t>Assignments/grading</a:t>
            </a:r>
            <a:endParaRPr sz="2400"/>
          </a:p>
          <a:p>
            <a:pPr indent="-381000" lvl="0" marL="457200" rtl="0">
              <a:spcBef>
                <a:spcPts val="0"/>
              </a:spcBef>
              <a:spcAft>
                <a:spcPts val="0"/>
              </a:spcAft>
              <a:buSzPts val="2400"/>
              <a:buChar char="●"/>
            </a:pPr>
            <a:r>
              <a:rPr lang="en" sz="2400"/>
              <a:t>Answer any questions</a:t>
            </a:r>
            <a:endParaRPr sz="2400"/>
          </a:p>
          <a:p>
            <a:pPr indent="-381000" lvl="0" marL="457200" rtl="0">
              <a:spcBef>
                <a:spcPts val="0"/>
              </a:spcBef>
              <a:spcAft>
                <a:spcPts val="0"/>
              </a:spcAft>
              <a:buSzPts val="2400"/>
              <a:buChar char="●"/>
            </a:pPr>
            <a:r>
              <a:rPr lang="en" sz="2400"/>
              <a:t>Cover the basics of software architecture</a:t>
            </a:r>
            <a:endParaRPr sz="2400"/>
          </a:p>
          <a:p>
            <a:pPr indent="0" lvl="0" marL="0" rtl="0">
              <a:spcBef>
                <a:spcPts val="600"/>
              </a:spcBef>
              <a:spcAft>
                <a:spcPts val="0"/>
              </a:spcAft>
              <a:buNone/>
            </a:pPr>
            <a:r>
              <a:t/>
            </a:r>
            <a:endParaRPr sz="2400"/>
          </a:p>
          <a:p>
            <a:pPr indent="0" lvl="0" marL="0" rtl="0">
              <a:spcBef>
                <a:spcPts val="600"/>
              </a:spcBef>
              <a:spcAft>
                <a:spcPts val="0"/>
              </a:spcAft>
              <a:buNone/>
            </a:pPr>
            <a:r>
              <a:t/>
            </a:r>
            <a:endParaRPr/>
          </a:p>
        </p:txBody>
      </p:sp>
      <p:sp>
        <p:nvSpPr>
          <p:cNvPr id="58" name="Google Shape;58;p1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Textbook</a:t>
            </a:r>
            <a:endParaRPr/>
          </a:p>
        </p:txBody>
      </p:sp>
      <p:sp>
        <p:nvSpPr>
          <p:cNvPr id="189" name="Google Shape;189;p28"/>
          <p:cNvSpPr txBox="1"/>
          <p:nvPr>
            <p:ph idx="1" type="body"/>
          </p:nvPr>
        </p:nvSpPr>
        <p:spPr>
          <a:xfrm>
            <a:off x="457200" y="1600200"/>
            <a:ext cx="46113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400"/>
              <a:t>There is no required book. Source material is drawn from:</a:t>
            </a:r>
            <a:endParaRPr sz="2400"/>
          </a:p>
          <a:p>
            <a:pPr indent="-342900" lvl="0" marL="457200" rtl="0">
              <a:lnSpc>
                <a:spcPct val="115000"/>
              </a:lnSpc>
              <a:spcBef>
                <a:spcPts val="0"/>
              </a:spcBef>
              <a:spcAft>
                <a:spcPts val="0"/>
              </a:spcAft>
              <a:buSzPts val="1800"/>
              <a:buChar char="●"/>
            </a:pPr>
            <a:r>
              <a:rPr i="1" lang="en" sz="1800"/>
              <a:t>Software Systems Architecture: Working With Stakeholders Using Viewpoints and Perspectives</a:t>
            </a:r>
            <a:r>
              <a:rPr lang="en" sz="1800"/>
              <a:t> (Second Edition). Nick Rozanski and Eoin Woods.</a:t>
            </a:r>
            <a:endParaRPr/>
          </a:p>
          <a:p>
            <a:pPr indent="-342900" lvl="0" marL="457200" rtl="0">
              <a:lnSpc>
                <a:spcPct val="115000"/>
              </a:lnSpc>
              <a:spcBef>
                <a:spcPts val="0"/>
              </a:spcBef>
              <a:spcAft>
                <a:spcPts val="0"/>
              </a:spcAft>
              <a:buSzPts val="1800"/>
              <a:buChar char="●"/>
            </a:pPr>
            <a:r>
              <a:rPr i="1" lang="en" sz="1800"/>
              <a:t>Software Architecture in Practice </a:t>
            </a:r>
            <a:r>
              <a:rPr lang="en" sz="1800"/>
              <a:t>(Third Edition). Len Bass, Paul Clements, Rick Kazman.</a:t>
            </a:r>
            <a:endParaRPr sz="1800"/>
          </a:p>
          <a:p>
            <a:pPr indent="-342900" lvl="0" marL="457200" rtl="0">
              <a:lnSpc>
                <a:spcPct val="115000"/>
              </a:lnSpc>
              <a:spcBef>
                <a:spcPts val="0"/>
              </a:spcBef>
              <a:spcAft>
                <a:spcPts val="0"/>
              </a:spcAft>
              <a:buSzPts val="1800"/>
              <a:buChar char="●"/>
            </a:pPr>
            <a:r>
              <a:rPr lang="en" sz="1800"/>
              <a:t>Additional readings</a:t>
            </a:r>
            <a:endParaRPr sz="1800"/>
          </a:p>
          <a:p>
            <a:pPr indent="-342900" lvl="1" marL="914400" rtl="0">
              <a:lnSpc>
                <a:spcPct val="115000"/>
              </a:lnSpc>
              <a:spcBef>
                <a:spcPts val="0"/>
              </a:spcBef>
              <a:spcAft>
                <a:spcPts val="0"/>
              </a:spcAft>
              <a:buSzPts val="1800"/>
              <a:buChar char="○"/>
            </a:pPr>
            <a:r>
              <a:rPr lang="en" sz="1800"/>
              <a:t>4-5 over the semester</a:t>
            </a:r>
            <a:endParaRPr sz="1800"/>
          </a:p>
          <a:p>
            <a:pPr indent="-342900" lvl="1" marL="914400" rtl="0">
              <a:lnSpc>
                <a:spcPct val="115000"/>
              </a:lnSpc>
              <a:spcBef>
                <a:spcPts val="0"/>
              </a:spcBef>
              <a:spcAft>
                <a:spcPts val="0"/>
              </a:spcAft>
              <a:buSzPts val="1800"/>
              <a:buChar char="○"/>
            </a:pPr>
            <a:r>
              <a:rPr lang="en" sz="1800"/>
              <a:t>Will be made available on webpage</a:t>
            </a:r>
            <a:endParaRPr sz="1800"/>
          </a:p>
        </p:txBody>
      </p:sp>
      <p:sp>
        <p:nvSpPr>
          <p:cNvPr id="190" name="Google Shape;190;p2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91" name="Google Shape;191;p28"/>
          <p:cNvPicPr preferRelativeResize="0"/>
          <p:nvPr/>
        </p:nvPicPr>
        <p:blipFill>
          <a:blip r:embed="rId3">
            <a:alphaModFix/>
          </a:blip>
          <a:stretch>
            <a:fillRect/>
          </a:stretch>
        </p:blipFill>
        <p:spPr>
          <a:xfrm>
            <a:off x="5068500" y="1640746"/>
            <a:ext cx="2320900" cy="2917200"/>
          </a:xfrm>
          <a:prstGeom prst="rect">
            <a:avLst/>
          </a:prstGeom>
          <a:noFill/>
          <a:ln>
            <a:noFill/>
          </a:ln>
        </p:spPr>
      </p:pic>
      <p:pic>
        <p:nvPicPr>
          <p:cNvPr id="192" name="Google Shape;192;p28"/>
          <p:cNvPicPr preferRelativeResize="0"/>
          <p:nvPr/>
        </p:nvPicPr>
        <p:blipFill>
          <a:blip r:embed="rId4">
            <a:alphaModFix/>
          </a:blip>
          <a:stretch>
            <a:fillRect/>
          </a:stretch>
        </p:blipFill>
        <p:spPr>
          <a:xfrm>
            <a:off x="6516725" y="3247304"/>
            <a:ext cx="2040075" cy="302077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Learning Modes</a:t>
            </a:r>
            <a:endParaRPr/>
          </a:p>
        </p:txBody>
      </p:sp>
      <p:sp>
        <p:nvSpPr>
          <p:cNvPr id="198" name="Google Shape;198;p29"/>
          <p:cNvSpPr txBox="1"/>
          <p:nvPr>
            <p:ph idx="1" type="body"/>
          </p:nvPr>
        </p:nvSpPr>
        <p:spPr>
          <a:xfrm>
            <a:off x="3117251" y="1635650"/>
            <a:ext cx="3324900" cy="85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Lectures/Textbook</a:t>
            </a:r>
            <a:endParaRPr/>
          </a:p>
          <a:p>
            <a:pPr indent="0" lvl="0" marL="0" marR="0" rtl="0" algn="l">
              <a:lnSpc>
                <a:spcPct val="100000"/>
              </a:lnSpc>
              <a:spcBef>
                <a:spcPts val="600"/>
              </a:spcBef>
              <a:spcAft>
                <a:spcPts val="0"/>
              </a:spcAft>
              <a:buNone/>
            </a:pPr>
            <a:r>
              <a:t/>
            </a:r>
            <a:endParaRPr/>
          </a:p>
          <a:p>
            <a:pPr indent="0" lvl="0" marL="0" rtl="0" algn="l">
              <a:spcBef>
                <a:spcPts val="600"/>
              </a:spcBef>
              <a:spcAft>
                <a:spcPts val="0"/>
              </a:spcAft>
              <a:buNone/>
            </a:pPr>
            <a:r>
              <a:t/>
            </a:r>
            <a:endParaRPr/>
          </a:p>
        </p:txBody>
      </p:sp>
      <p:pic>
        <p:nvPicPr>
          <p:cNvPr descr="Lecture_Blue-Focus-Marketing.jpg" id="199" name="Google Shape;199;p29"/>
          <p:cNvPicPr preferRelativeResize="0"/>
          <p:nvPr/>
        </p:nvPicPr>
        <p:blipFill>
          <a:blip r:embed="rId3">
            <a:alphaModFix/>
          </a:blip>
          <a:stretch>
            <a:fillRect/>
          </a:stretch>
        </p:blipFill>
        <p:spPr>
          <a:xfrm>
            <a:off x="3619458" y="2205667"/>
            <a:ext cx="2157805" cy="1717775"/>
          </a:xfrm>
          <a:prstGeom prst="rect">
            <a:avLst/>
          </a:prstGeom>
          <a:noFill/>
          <a:ln>
            <a:noFill/>
          </a:ln>
        </p:spPr>
      </p:pic>
      <p:sp>
        <p:nvSpPr>
          <p:cNvPr id="200" name="Google Shape;200;p29"/>
          <p:cNvSpPr txBox="1"/>
          <p:nvPr>
            <p:ph idx="1" type="body"/>
          </p:nvPr>
        </p:nvSpPr>
        <p:spPr>
          <a:xfrm>
            <a:off x="457200" y="3651777"/>
            <a:ext cx="3324900" cy="85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Class Discussions</a:t>
            </a:r>
            <a:endParaRPr/>
          </a:p>
          <a:p>
            <a:pPr indent="0" lvl="0" marL="0" marR="0" rtl="0" algn="l">
              <a:lnSpc>
                <a:spcPct val="100000"/>
              </a:lnSpc>
              <a:spcBef>
                <a:spcPts val="600"/>
              </a:spcBef>
              <a:spcAft>
                <a:spcPts val="0"/>
              </a:spcAft>
              <a:buNone/>
            </a:pPr>
            <a:r>
              <a:t/>
            </a:r>
            <a:endParaRPr/>
          </a:p>
          <a:p>
            <a:pPr indent="0" lvl="0" marL="0" rtl="0" algn="l">
              <a:spcBef>
                <a:spcPts val="600"/>
              </a:spcBef>
              <a:spcAft>
                <a:spcPts val="0"/>
              </a:spcAft>
              <a:buNone/>
            </a:pPr>
            <a:r>
              <a:t/>
            </a:r>
            <a:endParaRPr/>
          </a:p>
        </p:txBody>
      </p:sp>
      <p:pic>
        <p:nvPicPr>
          <p:cNvPr descr="34.jpg" id="201" name="Google Shape;201;p29"/>
          <p:cNvPicPr preferRelativeResize="0"/>
          <p:nvPr/>
        </p:nvPicPr>
        <p:blipFill>
          <a:blip r:embed="rId4">
            <a:alphaModFix/>
          </a:blip>
          <a:stretch>
            <a:fillRect/>
          </a:stretch>
        </p:blipFill>
        <p:spPr>
          <a:xfrm>
            <a:off x="671059" y="4242991"/>
            <a:ext cx="2617062" cy="1717774"/>
          </a:xfrm>
          <a:prstGeom prst="rect">
            <a:avLst/>
          </a:prstGeom>
          <a:noFill/>
          <a:ln>
            <a:noFill/>
          </a:ln>
        </p:spPr>
      </p:pic>
      <p:pic>
        <p:nvPicPr>
          <p:cNvPr descr="Project-Management.jpg" id="202" name="Google Shape;202;p29"/>
          <p:cNvPicPr preferRelativeResize="0"/>
          <p:nvPr/>
        </p:nvPicPr>
        <p:blipFill>
          <a:blip r:embed="rId5">
            <a:alphaModFix/>
          </a:blip>
          <a:stretch>
            <a:fillRect/>
          </a:stretch>
        </p:blipFill>
        <p:spPr>
          <a:xfrm>
            <a:off x="5777254" y="4242999"/>
            <a:ext cx="2874660" cy="1851477"/>
          </a:xfrm>
          <a:prstGeom prst="rect">
            <a:avLst/>
          </a:prstGeom>
          <a:noFill/>
          <a:ln>
            <a:noFill/>
          </a:ln>
        </p:spPr>
      </p:pic>
      <p:sp>
        <p:nvSpPr>
          <p:cNvPr id="203" name="Google Shape;203;p29"/>
          <p:cNvSpPr txBox="1"/>
          <p:nvPr>
            <p:ph idx="1" type="body"/>
          </p:nvPr>
        </p:nvSpPr>
        <p:spPr>
          <a:xfrm>
            <a:off x="5865747" y="3651789"/>
            <a:ext cx="3324900" cy="85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Group Project</a:t>
            </a:r>
            <a:endParaRPr/>
          </a:p>
          <a:p>
            <a:pPr indent="0" lvl="0" marL="0" marR="0" rtl="0" algn="l">
              <a:lnSpc>
                <a:spcPct val="100000"/>
              </a:lnSpc>
              <a:spcBef>
                <a:spcPts val="600"/>
              </a:spcBef>
              <a:spcAft>
                <a:spcPts val="0"/>
              </a:spcAft>
              <a:buNone/>
            </a:pPr>
            <a:r>
              <a:t/>
            </a:r>
            <a:endParaRPr/>
          </a:p>
          <a:p>
            <a:pPr indent="0" lvl="0" marL="0" rtl="0" algn="l">
              <a:spcBef>
                <a:spcPts val="600"/>
              </a:spcBef>
              <a:spcAft>
                <a:spcPts val="0"/>
              </a:spcAft>
              <a:buNone/>
            </a:pPr>
            <a:r>
              <a:t/>
            </a:r>
            <a:endParaRPr/>
          </a:p>
        </p:txBody>
      </p:sp>
      <p:sp>
        <p:nvSpPr>
          <p:cNvPr id="204" name="Google Shape;204;p2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Prerequisites</a:t>
            </a:r>
            <a:endParaRPr/>
          </a:p>
        </p:txBody>
      </p:sp>
      <p:sp>
        <p:nvSpPr>
          <p:cNvPr id="210" name="Google Shape;210;p30"/>
          <p:cNvSpPr txBox="1"/>
          <p:nvPr>
            <p:ph idx="1" type="body"/>
          </p:nvPr>
        </p:nvSpPr>
        <p:spPr>
          <a:xfrm>
            <a:off x="457200" y="1546500"/>
            <a:ext cx="81558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CSCE 740 - Software Engineering</a:t>
            </a:r>
            <a:endParaRPr/>
          </a:p>
          <a:p>
            <a:pPr indent="-381000" lvl="0" marL="457200" marR="0" rtl="0" algn="l">
              <a:lnSpc>
                <a:spcPct val="100000"/>
              </a:lnSpc>
              <a:spcBef>
                <a:spcPts val="600"/>
              </a:spcBef>
              <a:spcAft>
                <a:spcPts val="0"/>
              </a:spcAft>
              <a:buSzPts val="2400"/>
              <a:buChar char="●"/>
            </a:pPr>
            <a:r>
              <a:rPr lang="en" sz="2400"/>
              <a:t>Not essential, but very helpful.</a:t>
            </a:r>
            <a:endParaRPr sz="2400"/>
          </a:p>
          <a:p>
            <a:pPr indent="-381000" lvl="0" marL="457200" marR="0" rtl="0" algn="l">
              <a:lnSpc>
                <a:spcPct val="100000"/>
              </a:lnSpc>
              <a:spcBef>
                <a:spcPts val="0"/>
              </a:spcBef>
              <a:spcAft>
                <a:spcPts val="0"/>
              </a:spcAft>
              <a:buSzPts val="2400"/>
              <a:buChar char="●"/>
            </a:pPr>
            <a:r>
              <a:rPr lang="en" sz="2400"/>
              <a:t>We will use UML diagrams.</a:t>
            </a:r>
            <a:endParaRPr sz="2400"/>
          </a:p>
          <a:p>
            <a:pPr indent="0" lvl="0" marL="0" marR="0" rtl="0" algn="l">
              <a:lnSpc>
                <a:spcPct val="100000"/>
              </a:lnSpc>
              <a:spcBef>
                <a:spcPts val="600"/>
              </a:spcBef>
              <a:spcAft>
                <a:spcPts val="0"/>
              </a:spcAft>
              <a:buNone/>
            </a:pPr>
            <a:r>
              <a:t/>
            </a:r>
            <a:endParaRPr sz="1100"/>
          </a:p>
          <a:p>
            <a:pPr indent="0" lvl="0" marL="0" marR="0" rtl="0" algn="l">
              <a:lnSpc>
                <a:spcPct val="100000"/>
              </a:lnSpc>
              <a:spcBef>
                <a:spcPts val="600"/>
              </a:spcBef>
              <a:spcAft>
                <a:spcPts val="0"/>
              </a:spcAft>
              <a:buNone/>
            </a:pPr>
            <a:r>
              <a:rPr lang="en"/>
              <a:t>You need to be proficient in programming </a:t>
            </a:r>
            <a:endParaRPr/>
          </a:p>
          <a:p>
            <a:pPr indent="-381000" lvl="0" marL="457200" marR="0" rtl="0" algn="l">
              <a:lnSpc>
                <a:spcPct val="100000"/>
              </a:lnSpc>
              <a:spcBef>
                <a:spcPts val="600"/>
              </a:spcBef>
              <a:spcAft>
                <a:spcPts val="0"/>
              </a:spcAft>
              <a:buSzPts val="2400"/>
              <a:buChar char="●"/>
            </a:pPr>
            <a:r>
              <a:rPr lang="en" sz="2400"/>
              <a:t>Examples: Java, C, C++, JavaScript</a:t>
            </a:r>
            <a:endParaRPr sz="2400"/>
          </a:p>
          <a:p>
            <a:pPr indent="-381000" lvl="0" marL="457200" marR="0" rtl="0" algn="l">
              <a:lnSpc>
                <a:spcPct val="100000"/>
              </a:lnSpc>
              <a:spcBef>
                <a:spcPts val="0"/>
              </a:spcBef>
              <a:spcAft>
                <a:spcPts val="0"/>
              </a:spcAft>
              <a:buSzPts val="2400"/>
              <a:buChar char="●"/>
            </a:pPr>
            <a:r>
              <a:rPr lang="en" sz="2400"/>
              <a:t>You should be able to read and write programs without additional instruction.</a:t>
            </a:r>
            <a:endParaRPr sz="2400"/>
          </a:p>
          <a:p>
            <a:pPr indent="-381000" lvl="0" marL="457200" marR="0" rtl="0" algn="l">
              <a:lnSpc>
                <a:spcPct val="100000"/>
              </a:lnSpc>
              <a:spcBef>
                <a:spcPts val="0"/>
              </a:spcBef>
              <a:spcAft>
                <a:spcPts val="0"/>
              </a:spcAft>
              <a:buSzPts val="2400"/>
              <a:buChar char="●"/>
            </a:pPr>
            <a:r>
              <a:rPr lang="en" sz="2400"/>
              <a:t>This is </a:t>
            </a:r>
            <a:r>
              <a:rPr b="1" lang="en" sz="2400"/>
              <a:t>not</a:t>
            </a:r>
            <a:r>
              <a:rPr lang="en" sz="2400"/>
              <a:t> a programming language class.</a:t>
            </a:r>
            <a:endParaRPr sz="2400"/>
          </a:p>
          <a:p>
            <a:pPr indent="0" lvl="0" marL="0" marR="0" rtl="0" algn="l">
              <a:lnSpc>
                <a:spcPct val="100000"/>
              </a:lnSpc>
              <a:spcBef>
                <a:spcPts val="600"/>
              </a:spcBef>
              <a:spcAft>
                <a:spcPts val="0"/>
              </a:spcAft>
              <a:buNone/>
            </a:pPr>
            <a:r>
              <a:t/>
            </a:r>
            <a:endParaRPr sz="1100"/>
          </a:p>
          <a:p>
            <a:pPr indent="0" lvl="0" marL="0" marR="0" rtl="0" algn="l">
              <a:lnSpc>
                <a:spcPct val="100000"/>
              </a:lnSpc>
              <a:spcBef>
                <a:spcPts val="600"/>
              </a:spcBef>
              <a:spcAft>
                <a:spcPts val="0"/>
              </a:spcAft>
              <a:buNone/>
            </a:pPr>
            <a:r>
              <a:rPr lang="en"/>
              <a:t>You need a basic understanding of algorithms, logic, and sets.</a:t>
            </a:r>
            <a:endParaRPr/>
          </a:p>
          <a:p>
            <a:pPr indent="0" lvl="0" marL="0" rtl="0" algn="l">
              <a:spcBef>
                <a:spcPts val="600"/>
              </a:spcBef>
              <a:spcAft>
                <a:spcPts val="0"/>
              </a:spcAft>
              <a:buNone/>
            </a:pPr>
            <a:r>
              <a:t/>
            </a:r>
            <a:endParaRPr/>
          </a:p>
        </p:txBody>
      </p:sp>
      <p:sp>
        <p:nvSpPr>
          <p:cNvPr id="211" name="Google Shape;211;p3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Assignments and Grading</a:t>
            </a:r>
            <a:endParaRPr/>
          </a:p>
        </p:txBody>
      </p:sp>
      <p:sp>
        <p:nvSpPr>
          <p:cNvPr id="217" name="Google Shape;217;p31"/>
          <p:cNvSpPr txBox="1"/>
          <p:nvPr>
            <p:ph idx="1" type="body"/>
          </p:nvPr>
        </p:nvSpPr>
        <p:spPr>
          <a:xfrm>
            <a:off x="457200" y="1600200"/>
            <a:ext cx="81558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Group Assignments (40% in total)</a:t>
            </a:r>
            <a:endParaRPr/>
          </a:p>
          <a:p>
            <a:pPr indent="-381000" lvl="1" marL="914400" marR="0" rtl="0" algn="l">
              <a:lnSpc>
                <a:spcPct val="100000"/>
              </a:lnSpc>
              <a:spcBef>
                <a:spcPts val="0"/>
              </a:spcBef>
              <a:spcAft>
                <a:spcPts val="0"/>
              </a:spcAft>
              <a:buSzPts val="2400"/>
              <a:buChar char="○"/>
            </a:pPr>
            <a:r>
              <a:rPr lang="en"/>
              <a:t>Groups of 3.</a:t>
            </a:r>
            <a:endParaRPr/>
          </a:p>
          <a:p>
            <a:pPr indent="-381000" lvl="1" marL="914400" marR="0" rtl="0" algn="l">
              <a:lnSpc>
                <a:spcPct val="100000"/>
              </a:lnSpc>
              <a:spcBef>
                <a:spcPts val="0"/>
              </a:spcBef>
              <a:spcAft>
                <a:spcPts val="0"/>
              </a:spcAft>
              <a:buSzPts val="2400"/>
              <a:buChar char="○"/>
            </a:pPr>
            <a:r>
              <a:rPr lang="en"/>
              <a:t>Frequent peer evaluations.</a:t>
            </a:r>
            <a:endParaRPr/>
          </a:p>
          <a:p>
            <a:pPr indent="-419100" lvl="0" marL="457200" marR="0" rtl="0" algn="l">
              <a:lnSpc>
                <a:spcPct val="100000"/>
              </a:lnSpc>
              <a:spcBef>
                <a:spcPts val="0"/>
              </a:spcBef>
              <a:spcAft>
                <a:spcPts val="0"/>
              </a:spcAft>
              <a:buSzPts val="3000"/>
              <a:buChar char="●"/>
            </a:pPr>
            <a:r>
              <a:rPr lang="en"/>
              <a:t>Individual Assignments (10%)</a:t>
            </a:r>
            <a:endParaRPr/>
          </a:p>
          <a:p>
            <a:pPr indent="-381000" lvl="1" marL="914400" marR="0" rtl="0" algn="l">
              <a:lnSpc>
                <a:spcPct val="100000"/>
              </a:lnSpc>
              <a:spcBef>
                <a:spcPts val="0"/>
              </a:spcBef>
              <a:spcAft>
                <a:spcPts val="0"/>
              </a:spcAft>
              <a:buSzPts val="2400"/>
              <a:buChar char="○"/>
            </a:pPr>
            <a:r>
              <a:rPr lang="en"/>
              <a:t>Reading + 1 page summary</a:t>
            </a:r>
            <a:endParaRPr/>
          </a:p>
          <a:p>
            <a:pPr indent="-419100" lvl="0" marL="457200" marR="0" rtl="0" algn="l">
              <a:lnSpc>
                <a:spcPct val="100000"/>
              </a:lnSpc>
              <a:spcBef>
                <a:spcPts val="0"/>
              </a:spcBef>
              <a:spcAft>
                <a:spcPts val="0"/>
              </a:spcAft>
              <a:buClr>
                <a:schemeClr val="dk1"/>
              </a:buClr>
              <a:buSzPts val="3000"/>
              <a:buFont typeface="Arial"/>
              <a:buChar char="●"/>
            </a:pPr>
            <a:r>
              <a:rPr lang="en"/>
              <a:t>Midterm/Final Exams (20% each)</a:t>
            </a:r>
            <a:endParaRPr/>
          </a:p>
          <a:p>
            <a:pPr indent="-419100" lvl="0" marL="457200" marR="0" rtl="0" algn="l">
              <a:lnSpc>
                <a:spcPct val="100000"/>
              </a:lnSpc>
              <a:spcBef>
                <a:spcPts val="0"/>
              </a:spcBef>
              <a:spcAft>
                <a:spcPts val="0"/>
              </a:spcAft>
              <a:buSzPts val="3000"/>
              <a:buChar char="●"/>
            </a:pPr>
            <a:r>
              <a:rPr lang="en"/>
              <a:t>Participation (10%)</a:t>
            </a:r>
            <a:endParaRPr/>
          </a:p>
          <a:p>
            <a:pPr indent="-381000" lvl="1" marL="914400" marR="0" rtl="0" algn="l">
              <a:lnSpc>
                <a:spcPct val="100000"/>
              </a:lnSpc>
              <a:spcBef>
                <a:spcPts val="0"/>
              </a:spcBef>
              <a:spcAft>
                <a:spcPts val="0"/>
              </a:spcAft>
              <a:buSzPts val="2400"/>
              <a:buChar char="○"/>
            </a:pPr>
            <a:r>
              <a:rPr lang="en"/>
              <a:t>In-class activities.</a:t>
            </a:r>
            <a:endParaRPr/>
          </a:p>
          <a:p>
            <a:pPr indent="-381000" lvl="1" marL="914400" marR="0" rtl="0" algn="l">
              <a:lnSpc>
                <a:spcPct val="100000"/>
              </a:lnSpc>
              <a:spcBef>
                <a:spcPts val="0"/>
              </a:spcBef>
              <a:spcAft>
                <a:spcPts val="0"/>
              </a:spcAft>
              <a:buSzPts val="2400"/>
              <a:buChar char="○"/>
            </a:pPr>
            <a:r>
              <a:rPr lang="en"/>
              <a:t>Group participation.</a:t>
            </a:r>
            <a:endParaRPr/>
          </a:p>
          <a:p>
            <a:pPr indent="-381000" lvl="1" marL="914400" marR="0" rtl="0" algn="l">
              <a:lnSpc>
                <a:spcPct val="100000"/>
              </a:lnSpc>
              <a:spcBef>
                <a:spcPts val="0"/>
              </a:spcBef>
              <a:spcAft>
                <a:spcPts val="0"/>
              </a:spcAft>
              <a:buSzPts val="2400"/>
              <a:buChar char="○"/>
            </a:pPr>
            <a:r>
              <a:rPr lang="en"/>
              <a:t>Answering questions.</a:t>
            </a:r>
            <a:endParaRPr/>
          </a:p>
          <a:p>
            <a:pPr indent="0" lvl="0" marL="0" rtl="0" algn="l">
              <a:spcBef>
                <a:spcPts val="600"/>
              </a:spcBef>
              <a:spcAft>
                <a:spcPts val="0"/>
              </a:spcAft>
              <a:buNone/>
            </a:pPr>
            <a:r>
              <a:t/>
            </a:r>
            <a:endParaRPr/>
          </a:p>
        </p:txBody>
      </p:sp>
      <p:sp>
        <p:nvSpPr>
          <p:cNvPr id="218" name="Google Shape;218;p3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2"/>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Expected Workload</a:t>
            </a:r>
            <a:endParaRPr/>
          </a:p>
        </p:txBody>
      </p:sp>
      <p:sp>
        <p:nvSpPr>
          <p:cNvPr id="224" name="Google Shape;224;p32"/>
          <p:cNvSpPr txBox="1"/>
          <p:nvPr>
            <p:ph idx="1" type="body"/>
          </p:nvPr>
        </p:nvSpPr>
        <p:spPr>
          <a:xfrm>
            <a:off x="457200" y="1600200"/>
            <a:ext cx="81558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This class can be time consuming.</a:t>
            </a:r>
            <a:endParaRPr/>
          </a:p>
          <a:p>
            <a:pPr indent="-406400" lvl="0" marL="457200" rtl="0" algn="l">
              <a:spcBef>
                <a:spcPts val="600"/>
              </a:spcBef>
              <a:spcAft>
                <a:spcPts val="0"/>
              </a:spcAft>
              <a:buSzPts val="2800"/>
              <a:buChar char="●"/>
            </a:pPr>
            <a:r>
              <a:rPr lang="en" sz="2800"/>
              <a:t>Understanding the material takes time.</a:t>
            </a:r>
            <a:endParaRPr sz="2800"/>
          </a:p>
          <a:p>
            <a:pPr indent="-406400" lvl="0" marL="457200" rtl="0" algn="l">
              <a:spcBef>
                <a:spcPts val="0"/>
              </a:spcBef>
              <a:spcAft>
                <a:spcPts val="0"/>
              </a:spcAft>
              <a:buSzPts val="2800"/>
              <a:buChar char="●"/>
            </a:pPr>
            <a:r>
              <a:rPr lang="en" sz="2800"/>
              <a:t>Project work requires team coordination.</a:t>
            </a:r>
            <a:endParaRPr sz="2800"/>
          </a:p>
          <a:p>
            <a:pPr indent="0" lvl="0" marL="0" rtl="0" algn="l">
              <a:spcBef>
                <a:spcPts val="600"/>
              </a:spcBef>
              <a:spcAft>
                <a:spcPts val="0"/>
              </a:spcAft>
              <a:buNone/>
            </a:pPr>
            <a:r>
              <a:t/>
            </a:r>
            <a:endParaRPr/>
          </a:p>
          <a:p>
            <a:pPr indent="0" lvl="0" marL="0" rtl="0" algn="l">
              <a:spcBef>
                <a:spcPts val="600"/>
              </a:spcBef>
              <a:spcAft>
                <a:spcPts val="0"/>
              </a:spcAft>
              <a:buNone/>
            </a:pPr>
            <a:r>
              <a:rPr lang="en"/>
              <a:t>Do not underestimate the project work.</a:t>
            </a:r>
            <a:endParaRPr/>
          </a:p>
          <a:p>
            <a:pPr indent="-406400" lvl="0" marL="457200" rtl="0" algn="l">
              <a:spcBef>
                <a:spcPts val="600"/>
              </a:spcBef>
              <a:spcAft>
                <a:spcPts val="0"/>
              </a:spcAft>
              <a:buSzPts val="2800"/>
              <a:buChar char="●"/>
            </a:pPr>
            <a:r>
              <a:rPr lang="en" sz="2800"/>
              <a:t>Good engineering is hard.</a:t>
            </a:r>
            <a:endParaRPr sz="2800"/>
          </a:p>
          <a:p>
            <a:pPr indent="-406400" lvl="0" marL="457200" rtl="0" algn="l">
              <a:spcBef>
                <a:spcPts val="0"/>
              </a:spcBef>
              <a:spcAft>
                <a:spcPts val="0"/>
              </a:spcAft>
              <a:buSzPts val="2800"/>
              <a:buChar char="●"/>
            </a:pPr>
            <a:r>
              <a:rPr lang="en" sz="2800"/>
              <a:t>Planning and scheduling your time is essential.</a:t>
            </a:r>
            <a:endParaRPr sz="2800"/>
          </a:p>
          <a:p>
            <a:pPr indent="-406400" lvl="0" marL="457200" rtl="0" algn="l">
              <a:spcBef>
                <a:spcPts val="0"/>
              </a:spcBef>
              <a:spcAft>
                <a:spcPts val="0"/>
              </a:spcAft>
              <a:buSzPts val="2800"/>
              <a:buChar char="●"/>
            </a:pPr>
            <a:r>
              <a:rPr lang="en" sz="2800"/>
              <a:t>Do NOT delay getting started.</a:t>
            </a:r>
            <a:endParaRPr sz="2800"/>
          </a:p>
          <a:p>
            <a:pPr indent="-406400" lvl="0" marL="457200" rtl="0" algn="l">
              <a:spcBef>
                <a:spcPts val="0"/>
              </a:spcBef>
              <a:spcAft>
                <a:spcPts val="0"/>
              </a:spcAft>
              <a:buSzPts val="2800"/>
              <a:buChar char="●"/>
            </a:pPr>
            <a:r>
              <a:rPr lang="en" sz="2800"/>
              <a:t>Appoint a team leader (and rotate the role)</a:t>
            </a:r>
            <a:endParaRPr sz="2800"/>
          </a:p>
        </p:txBody>
      </p:sp>
      <p:sp>
        <p:nvSpPr>
          <p:cNvPr id="225" name="Google Shape;225;p3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Feedback</a:t>
            </a:r>
            <a:endParaRPr/>
          </a:p>
        </p:txBody>
      </p:sp>
      <p:sp>
        <p:nvSpPr>
          <p:cNvPr id="231" name="Google Shape;231;p33"/>
          <p:cNvSpPr txBox="1"/>
          <p:nvPr>
            <p:ph idx="1" type="body"/>
          </p:nvPr>
        </p:nvSpPr>
        <p:spPr>
          <a:xfrm>
            <a:off x="457200" y="1600200"/>
            <a:ext cx="81558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800"/>
              <a:t>Problems with assignments, course questions, feedback?</a:t>
            </a:r>
            <a:endParaRPr sz="2800"/>
          </a:p>
          <a:p>
            <a:pPr indent="-381000" lvl="0" marL="457200" marR="0" rtl="0" algn="l">
              <a:lnSpc>
                <a:spcPct val="100000"/>
              </a:lnSpc>
              <a:spcBef>
                <a:spcPts val="600"/>
              </a:spcBef>
              <a:spcAft>
                <a:spcPts val="0"/>
              </a:spcAft>
              <a:buSzPts val="2400"/>
              <a:buChar char="●"/>
            </a:pPr>
            <a:r>
              <a:rPr lang="en" sz="2400"/>
              <a:t>Contact me! I like feedback!</a:t>
            </a:r>
            <a:endParaRPr sz="2400"/>
          </a:p>
          <a:p>
            <a:pPr indent="0" lvl="0" marL="0" marR="0" rtl="0" algn="l">
              <a:lnSpc>
                <a:spcPct val="100000"/>
              </a:lnSpc>
              <a:spcBef>
                <a:spcPts val="600"/>
              </a:spcBef>
              <a:spcAft>
                <a:spcPts val="0"/>
              </a:spcAft>
              <a:buNone/>
            </a:pPr>
            <a:r>
              <a:t/>
            </a:r>
            <a:endParaRPr sz="1100"/>
          </a:p>
          <a:p>
            <a:pPr indent="0" lvl="0" marL="0" marR="0" rtl="0" algn="l">
              <a:lnSpc>
                <a:spcPct val="100000"/>
              </a:lnSpc>
              <a:spcBef>
                <a:spcPts val="600"/>
              </a:spcBef>
              <a:spcAft>
                <a:spcPts val="0"/>
              </a:spcAft>
              <a:buNone/>
            </a:pPr>
            <a:r>
              <a:rPr lang="en" sz="2800"/>
              <a:t>Problem with instructor</a:t>
            </a:r>
            <a:endParaRPr sz="2800"/>
          </a:p>
          <a:p>
            <a:pPr indent="-381000" lvl="0" marL="457200" marR="0" rtl="0" algn="l">
              <a:lnSpc>
                <a:spcPct val="100000"/>
              </a:lnSpc>
              <a:spcBef>
                <a:spcPts val="600"/>
              </a:spcBef>
              <a:spcAft>
                <a:spcPts val="0"/>
              </a:spcAft>
              <a:buSzPts val="2400"/>
              <a:buChar char="●"/>
            </a:pPr>
            <a:r>
              <a:rPr lang="en" sz="2400"/>
              <a:t>Also contact me</a:t>
            </a:r>
            <a:endParaRPr sz="2400"/>
          </a:p>
          <a:p>
            <a:pPr indent="-381000" lvl="0" marL="457200" marR="0" rtl="0" algn="l">
              <a:lnSpc>
                <a:spcPct val="100000"/>
              </a:lnSpc>
              <a:spcBef>
                <a:spcPts val="0"/>
              </a:spcBef>
              <a:spcAft>
                <a:spcPts val="0"/>
              </a:spcAft>
              <a:buSzPts val="2400"/>
              <a:buChar char="●"/>
            </a:pPr>
            <a:r>
              <a:rPr lang="en" sz="2400"/>
              <a:t>Contact CS front office</a:t>
            </a:r>
            <a:endParaRPr sz="2400"/>
          </a:p>
          <a:p>
            <a:pPr indent="0" lvl="0" marL="0" marR="0" rtl="0" algn="l">
              <a:lnSpc>
                <a:spcPct val="100000"/>
              </a:lnSpc>
              <a:spcBef>
                <a:spcPts val="600"/>
              </a:spcBef>
              <a:spcAft>
                <a:spcPts val="0"/>
              </a:spcAft>
              <a:buNone/>
            </a:pPr>
            <a:r>
              <a:t/>
            </a:r>
            <a:endParaRPr sz="2800"/>
          </a:p>
          <a:p>
            <a:pPr indent="0" lvl="0" marL="0" marR="0" rtl="0" algn="l">
              <a:lnSpc>
                <a:spcPct val="100000"/>
              </a:lnSpc>
              <a:spcBef>
                <a:spcPts val="600"/>
              </a:spcBef>
              <a:spcAft>
                <a:spcPts val="0"/>
              </a:spcAft>
              <a:buNone/>
            </a:pPr>
            <a:r>
              <a:t/>
            </a:r>
            <a:endParaRPr sz="2800"/>
          </a:p>
        </p:txBody>
      </p:sp>
      <p:sp>
        <p:nvSpPr>
          <p:cNvPr id="232" name="Google Shape;232;p3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4"/>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Other Policies</a:t>
            </a:r>
            <a:endParaRPr/>
          </a:p>
        </p:txBody>
      </p:sp>
      <p:sp>
        <p:nvSpPr>
          <p:cNvPr id="238" name="Google Shape;238;p34"/>
          <p:cNvSpPr txBox="1"/>
          <p:nvPr>
            <p:ph idx="1" type="body"/>
          </p:nvPr>
        </p:nvSpPr>
        <p:spPr>
          <a:xfrm>
            <a:off x="457200" y="1600200"/>
            <a:ext cx="8155800" cy="4967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i="1" lang="en"/>
              <a:t>Integrity and Ethics:</a:t>
            </a:r>
            <a:endParaRPr i="1"/>
          </a:p>
          <a:p>
            <a:pPr indent="0" lvl="0" marL="0" rtl="0">
              <a:lnSpc>
                <a:spcPct val="100000"/>
              </a:lnSpc>
              <a:spcBef>
                <a:spcPts val="0"/>
              </a:spcBef>
              <a:spcAft>
                <a:spcPts val="0"/>
              </a:spcAft>
              <a:buClr>
                <a:schemeClr val="dk1"/>
              </a:buClr>
              <a:buSzPts val="1100"/>
              <a:buFont typeface="Arial"/>
              <a:buNone/>
            </a:pPr>
            <a:r>
              <a:rPr lang="en" sz="2000">
                <a:highlight>
                  <a:srgbClr val="FFFFFF"/>
                </a:highlight>
              </a:rPr>
              <a:t>The homework and programs you submit for this class must be entirely your own. If this policy is not absolutely clear, then please contact me. Any other collaboration of any type on any assignment is not permitted. It is your responsibility to protect your work from unauthorized access.</a:t>
            </a:r>
            <a:endParaRPr sz="2000"/>
          </a:p>
          <a:p>
            <a:pPr indent="0" lvl="0" marL="0" rtl="0">
              <a:lnSpc>
                <a:spcPct val="115000"/>
              </a:lnSpc>
              <a:spcBef>
                <a:spcPts val="0"/>
              </a:spcBef>
              <a:spcAft>
                <a:spcPts val="0"/>
              </a:spcAft>
              <a:buClr>
                <a:schemeClr val="dk1"/>
              </a:buClr>
              <a:buSzPts val="1100"/>
              <a:buFont typeface="Arial"/>
              <a:buNone/>
            </a:pPr>
            <a:r>
              <a:t/>
            </a:r>
            <a:endParaRPr sz="1100"/>
          </a:p>
          <a:p>
            <a:pPr indent="0" lvl="0" marL="0" rtl="0">
              <a:lnSpc>
                <a:spcPct val="115000"/>
              </a:lnSpc>
              <a:spcBef>
                <a:spcPts val="0"/>
              </a:spcBef>
              <a:spcAft>
                <a:spcPts val="0"/>
              </a:spcAft>
              <a:buClr>
                <a:schemeClr val="dk1"/>
              </a:buClr>
              <a:buSzPts val="1100"/>
              <a:buFont typeface="Arial"/>
              <a:buNone/>
            </a:pPr>
            <a:r>
              <a:rPr i="1" lang="en"/>
              <a:t>Classroom Climate:</a:t>
            </a:r>
            <a:endParaRPr/>
          </a:p>
          <a:p>
            <a:pPr indent="0" lvl="0" marL="0" rtl="0">
              <a:lnSpc>
                <a:spcPct val="100000"/>
              </a:lnSpc>
              <a:spcBef>
                <a:spcPts val="0"/>
              </a:spcBef>
              <a:spcAft>
                <a:spcPts val="0"/>
              </a:spcAft>
              <a:buClr>
                <a:schemeClr val="dk1"/>
              </a:buClr>
              <a:buSzPts val="1100"/>
              <a:buFont typeface="Arial"/>
              <a:buNone/>
            </a:pPr>
            <a:r>
              <a:rPr lang="en" sz="2000"/>
              <a:t>All students are expected to behave as scholars at a leading institute of technology. This includes arriving on time, not talking during lecture (unless addressing the instructor), and not leaving the classroom before the end of lecture. Disruptive students will be warned and potentially dismissed from the classroom.</a:t>
            </a:r>
            <a:endParaRPr sz="2000"/>
          </a:p>
        </p:txBody>
      </p:sp>
      <p:sp>
        <p:nvSpPr>
          <p:cNvPr id="239" name="Google Shape;239;p3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5"/>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Other Policies</a:t>
            </a:r>
            <a:endParaRPr/>
          </a:p>
        </p:txBody>
      </p:sp>
      <p:sp>
        <p:nvSpPr>
          <p:cNvPr id="245" name="Google Shape;245;p35"/>
          <p:cNvSpPr txBox="1"/>
          <p:nvPr>
            <p:ph idx="1" type="body"/>
          </p:nvPr>
        </p:nvSpPr>
        <p:spPr>
          <a:xfrm>
            <a:off x="457200" y="1600200"/>
            <a:ext cx="8155800" cy="4967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i="1" lang="en"/>
              <a:t>Make-Up and Late Homework</a:t>
            </a:r>
            <a:endParaRPr/>
          </a:p>
          <a:p>
            <a:pPr indent="-381000" lvl="0" marL="457200" rtl="0">
              <a:spcBef>
                <a:spcPts val="600"/>
              </a:spcBef>
              <a:spcAft>
                <a:spcPts val="0"/>
              </a:spcAft>
              <a:buSzPts val="2400"/>
              <a:buChar char="●"/>
            </a:pPr>
            <a:r>
              <a:rPr lang="en" sz="2400"/>
              <a:t>Make-ups for graded activities may be arranged if your absence is caused by a documented illness or personal emergency. </a:t>
            </a:r>
            <a:endParaRPr sz="2400"/>
          </a:p>
          <a:p>
            <a:pPr indent="-381000" lvl="0" marL="457200" rtl="0">
              <a:spcBef>
                <a:spcPts val="0"/>
              </a:spcBef>
              <a:spcAft>
                <a:spcPts val="0"/>
              </a:spcAft>
              <a:buSzPts val="2400"/>
              <a:buChar char="●"/>
            </a:pPr>
            <a:r>
              <a:rPr lang="en" sz="2400"/>
              <a:t>Homework assignments are due at the time noted on the assignment handout. Late work is not accepted without prior approval. Any assignment turned in after the due date will be considered late and will be subject to a penalty of 10% per day, including weekends and holidays. </a:t>
            </a:r>
            <a:endParaRPr i="1" sz="2400"/>
          </a:p>
        </p:txBody>
      </p:sp>
      <p:sp>
        <p:nvSpPr>
          <p:cNvPr id="246" name="Google Shape;246;p3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6"/>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Other Policies</a:t>
            </a:r>
            <a:endParaRPr/>
          </a:p>
        </p:txBody>
      </p:sp>
      <p:sp>
        <p:nvSpPr>
          <p:cNvPr id="252" name="Google Shape;252;p36"/>
          <p:cNvSpPr txBox="1"/>
          <p:nvPr>
            <p:ph idx="1" type="body"/>
          </p:nvPr>
        </p:nvSpPr>
        <p:spPr>
          <a:xfrm>
            <a:off x="457200" y="1600200"/>
            <a:ext cx="8155800" cy="4967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i="1" lang="en"/>
              <a:t>Diversity</a:t>
            </a:r>
            <a:endParaRPr sz="3000"/>
          </a:p>
          <a:p>
            <a:pPr indent="0" lvl="0" marL="0" rtl="0">
              <a:spcBef>
                <a:spcPts val="600"/>
              </a:spcBef>
              <a:spcAft>
                <a:spcPts val="0"/>
              </a:spcAft>
              <a:buNone/>
            </a:pPr>
            <a:r>
              <a:rPr lang="en" sz="2000"/>
              <a:t>Students in this class are expected to respectfully work with all other students, regardless of gender, race, sexuality, religion, or any other protected criteria. There is a zero-tolerance policy for any student that discriminates against other students.</a:t>
            </a:r>
            <a:endParaRPr sz="2000"/>
          </a:p>
          <a:p>
            <a:pPr indent="0" lvl="0" marL="0" rtl="0">
              <a:lnSpc>
                <a:spcPct val="115000"/>
              </a:lnSpc>
              <a:spcBef>
                <a:spcPts val="0"/>
              </a:spcBef>
              <a:spcAft>
                <a:spcPts val="0"/>
              </a:spcAft>
              <a:buClr>
                <a:schemeClr val="dk1"/>
              </a:buClr>
              <a:buSzPts val="1100"/>
              <a:buFont typeface="Arial"/>
              <a:buNone/>
            </a:pPr>
            <a:r>
              <a:rPr lang="en" sz="2000"/>
              <a:t> </a:t>
            </a:r>
            <a:endParaRPr sz="2000"/>
          </a:p>
          <a:p>
            <a:pPr indent="0" lvl="0" marL="0" rtl="0">
              <a:lnSpc>
                <a:spcPct val="115000"/>
              </a:lnSpc>
              <a:spcBef>
                <a:spcPts val="0"/>
              </a:spcBef>
              <a:spcAft>
                <a:spcPts val="0"/>
              </a:spcAft>
              <a:buClr>
                <a:schemeClr val="dk1"/>
              </a:buClr>
              <a:buSzPts val="1100"/>
              <a:buFont typeface="Arial"/>
              <a:buNone/>
            </a:pPr>
            <a:r>
              <a:rPr i="1" lang="en"/>
              <a:t>Special Needs</a:t>
            </a:r>
            <a:endParaRPr/>
          </a:p>
          <a:p>
            <a:pPr indent="0" lvl="0" marL="0" rtl="0">
              <a:spcBef>
                <a:spcPts val="600"/>
              </a:spcBef>
              <a:spcAft>
                <a:spcPts val="0"/>
              </a:spcAft>
              <a:buClr>
                <a:schemeClr val="dk1"/>
              </a:buClr>
              <a:buSzPts val="1100"/>
              <a:buFont typeface="Arial"/>
              <a:buNone/>
            </a:pPr>
            <a:r>
              <a:rPr lang="en" sz="2000"/>
              <a:t>We will provide, on a flexible and individual basis, reasonable accommodations to students that have disabilities that may affect their ability to participate in course activities or to meet course requirements Students with disabilities should contact their instructor early in the semester to discuss their individual needs. </a:t>
            </a:r>
            <a:endParaRPr sz="2000"/>
          </a:p>
          <a:p>
            <a:pPr indent="0" lvl="0" marL="0" rtl="0">
              <a:lnSpc>
                <a:spcPct val="115000"/>
              </a:lnSpc>
              <a:spcBef>
                <a:spcPts val="0"/>
              </a:spcBef>
              <a:spcAft>
                <a:spcPts val="0"/>
              </a:spcAft>
              <a:buNone/>
            </a:pPr>
            <a:r>
              <a:t/>
            </a:r>
            <a:endParaRPr sz="1100"/>
          </a:p>
        </p:txBody>
      </p:sp>
      <p:sp>
        <p:nvSpPr>
          <p:cNvPr id="253" name="Google Shape;253;p3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7"/>
          <p:cNvSpPr txBox="1"/>
          <p:nvPr>
            <p:ph idx="4294967295" type="title"/>
          </p:nvPr>
        </p:nvSpPr>
        <p:spPr>
          <a:xfrm>
            <a:off x="543450" y="2555975"/>
            <a:ext cx="7948500" cy="154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400"/>
              <a:t>Stakeholders, Viewpoints, and Perspectives</a:t>
            </a:r>
            <a:endParaRPr sz="4400"/>
          </a:p>
        </p:txBody>
      </p:sp>
      <p:sp>
        <p:nvSpPr>
          <p:cNvPr id="259" name="Google Shape;259;p3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1"/>
          <p:cNvSpPr txBox="1"/>
          <p:nvPr>
            <p:ph idx="4294967295" type="title"/>
          </p:nvPr>
        </p:nvSpPr>
        <p:spPr>
          <a:xfrm>
            <a:off x="764700" y="2555975"/>
            <a:ext cx="7727400" cy="154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800"/>
              <a:t>In the beginning…</a:t>
            </a:r>
            <a:r>
              <a:rPr lang="en" sz="4800"/>
              <a:t> </a:t>
            </a:r>
            <a:endParaRPr sz="4800"/>
          </a:p>
        </p:txBody>
      </p:sp>
      <p:sp>
        <p:nvSpPr>
          <p:cNvPr id="64" name="Google Shape;64;p1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8"/>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 Simple Problem?</a:t>
            </a:r>
            <a:endParaRPr/>
          </a:p>
        </p:txBody>
      </p:sp>
      <p:sp>
        <p:nvSpPr>
          <p:cNvPr id="265" name="Google Shape;265;p38"/>
          <p:cNvSpPr txBox="1"/>
          <p:nvPr>
            <p:ph idx="1" type="body"/>
          </p:nvPr>
        </p:nvSpPr>
        <p:spPr>
          <a:xfrm>
            <a:off x="457200" y="1600200"/>
            <a:ext cx="81558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Arial"/>
              <a:buChar char="●"/>
            </a:pPr>
            <a:r>
              <a:rPr lang="en"/>
              <a:t>We need to replace the current stock management system. It should be more interactive and allow employees to process stock movement in real time, rather than waiting for next-day results. </a:t>
            </a:r>
            <a:endParaRPr/>
          </a:p>
          <a:p>
            <a:pPr indent="-419100" lvl="0" marL="457200" marR="0" rtl="0" algn="l">
              <a:lnSpc>
                <a:spcPct val="100000"/>
              </a:lnSpc>
              <a:spcBef>
                <a:spcPts val="0"/>
              </a:spcBef>
              <a:spcAft>
                <a:spcPts val="0"/>
              </a:spcAft>
              <a:buSzPts val="3000"/>
              <a:buChar char="●"/>
            </a:pPr>
            <a:r>
              <a:rPr lang="en"/>
              <a:t>First step: Gather the system requirements.</a:t>
            </a:r>
            <a:endParaRPr/>
          </a:p>
          <a:p>
            <a:pPr indent="-381000" lvl="1" marL="914400" marR="0" rtl="0" algn="l">
              <a:lnSpc>
                <a:spcPct val="100000"/>
              </a:lnSpc>
              <a:spcBef>
                <a:spcPts val="0"/>
              </a:spcBef>
              <a:spcAft>
                <a:spcPts val="0"/>
              </a:spcAft>
              <a:buSzPts val="2400"/>
              <a:buChar char="○"/>
            </a:pPr>
            <a:r>
              <a:rPr lang="en"/>
              <a:t>A </a:t>
            </a:r>
            <a:r>
              <a:rPr b="1" lang="en"/>
              <a:t>requirement</a:t>
            </a:r>
            <a:r>
              <a:rPr lang="en"/>
              <a:t> is a singular documented need that a particular product must be able to perform, or a property the product must fulfill.</a:t>
            </a:r>
            <a:br>
              <a:rPr lang="en"/>
            </a:br>
            <a:r>
              <a:rPr i="1" lang="en"/>
              <a:t>“The software shall be able to calculate the sum of a column of integers.”</a:t>
            </a:r>
            <a:endParaRPr i="1"/>
          </a:p>
          <a:p>
            <a:pPr indent="0" lvl="0" marL="0" rtl="0" algn="l">
              <a:spcBef>
                <a:spcPts val="600"/>
              </a:spcBef>
              <a:spcAft>
                <a:spcPts val="0"/>
              </a:spcAft>
              <a:buNone/>
            </a:pPr>
            <a:r>
              <a:t/>
            </a:r>
            <a:endParaRPr/>
          </a:p>
        </p:txBody>
      </p:sp>
      <p:sp>
        <p:nvSpPr>
          <p:cNvPr id="266" name="Google Shape;266;p3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9"/>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 Simple Problem?</a:t>
            </a:r>
            <a:endParaRPr/>
          </a:p>
        </p:txBody>
      </p:sp>
      <p:sp>
        <p:nvSpPr>
          <p:cNvPr id="272" name="Google Shape;272;p39"/>
          <p:cNvSpPr txBox="1"/>
          <p:nvPr>
            <p:ph idx="1" type="body"/>
          </p:nvPr>
        </p:nvSpPr>
        <p:spPr>
          <a:xfrm>
            <a:off x="457200" y="1600200"/>
            <a:ext cx="8155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We talk to different people in the company:</a:t>
            </a:r>
            <a:endParaRPr/>
          </a:p>
          <a:p>
            <a:pPr indent="-381000" lvl="1" marL="914400" rtl="0" algn="l">
              <a:spcBef>
                <a:spcPts val="0"/>
              </a:spcBef>
              <a:spcAft>
                <a:spcPts val="0"/>
              </a:spcAft>
              <a:buSzPts val="2400"/>
              <a:buChar char="○"/>
            </a:pPr>
            <a:r>
              <a:rPr lang="en"/>
              <a:t>The users at the distribution depot need different information than the users at the head office.</a:t>
            </a:r>
            <a:endParaRPr/>
          </a:p>
          <a:p>
            <a:pPr indent="-381000" lvl="1" marL="914400" rtl="0" algn="l">
              <a:spcBef>
                <a:spcPts val="0"/>
              </a:spcBef>
              <a:spcAft>
                <a:spcPts val="0"/>
              </a:spcAft>
              <a:buSzPts val="2400"/>
              <a:buChar char="○"/>
            </a:pPr>
            <a:r>
              <a:rPr lang="en"/>
              <a:t>Commercial managers have a crucial need for real-time summary reporting.</a:t>
            </a:r>
            <a:endParaRPr/>
          </a:p>
          <a:p>
            <a:pPr indent="-381000" lvl="1" marL="914400" rtl="0" algn="l">
              <a:spcBef>
                <a:spcPts val="0"/>
              </a:spcBef>
              <a:spcAft>
                <a:spcPts val="0"/>
              </a:spcAft>
              <a:buSzPts val="2400"/>
              <a:buChar char="○"/>
            </a:pPr>
            <a:r>
              <a:rPr lang="en"/>
              <a:t>This would slow main transaction flow, which is unacceptable to the logistics group.</a:t>
            </a:r>
            <a:endParaRPr/>
          </a:p>
          <a:p>
            <a:pPr indent="-381000" lvl="1" marL="914400" rtl="0" algn="l">
              <a:spcBef>
                <a:spcPts val="0"/>
              </a:spcBef>
              <a:spcAft>
                <a:spcPts val="0"/>
              </a:spcAft>
              <a:buSzPts val="2400"/>
              <a:buChar char="○"/>
            </a:pPr>
            <a:r>
              <a:rPr lang="en"/>
              <a:t>The IT auditors need a two-year archive of all stock release authorizations. This introduces additional hardware requirements.</a:t>
            </a:r>
            <a:endParaRPr/>
          </a:p>
          <a:p>
            <a:pPr indent="-381000" lvl="1" marL="914400" rtl="0" algn="l">
              <a:spcBef>
                <a:spcPts val="0"/>
              </a:spcBef>
              <a:spcAft>
                <a:spcPts val="0"/>
              </a:spcAft>
              <a:buSzPts val="2400"/>
              <a:buChar char="○"/>
            </a:pPr>
            <a:r>
              <a:rPr lang="en"/>
              <a:t>IT operations employees are not sure they can provide the needed server resources to handle two years of archives.</a:t>
            </a:r>
            <a:endParaRPr/>
          </a:p>
        </p:txBody>
      </p:sp>
      <p:sp>
        <p:nvSpPr>
          <p:cNvPr id="273" name="Google Shape;273;p3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0"/>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The Stakeholders</a:t>
            </a:r>
            <a:endParaRPr/>
          </a:p>
        </p:txBody>
      </p:sp>
      <p:sp>
        <p:nvSpPr>
          <p:cNvPr id="279" name="Google Shape;279;p40"/>
          <p:cNvSpPr txBox="1"/>
          <p:nvPr>
            <p:ph idx="1" type="body"/>
          </p:nvPr>
        </p:nvSpPr>
        <p:spPr>
          <a:xfrm>
            <a:off x="457200" y="1600200"/>
            <a:ext cx="8155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Depot users, commercial managers, logistics, IT auditors, etc. are </a:t>
            </a:r>
            <a:r>
              <a:rPr b="1" lang="en"/>
              <a:t>stakeholders</a:t>
            </a:r>
            <a:r>
              <a:rPr lang="en"/>
              <a:t> in the project.</a:t>
            </a:r>
            <a:endParaRPr/>
          </a:p>
          <a:p>
            <a:pPr indent="-381000" lvl="1" marL="914400" rtl="0" algn="l">
              <a:spcBef>
                <a:spcPts val="0"/>
              </a:spcBef>
              <a:spcAft>
                <a:spcPts val="0"/>
              </a:spcAft>
              <a:buSzPts val="2400"/>
              <a:buChar char="○"/>
            </a:pPr>
            <a:r>
              <a:rPr lang="en"/>
              <a:t>“A person, group, or entity with an interest in or concerns about the realization of the architecture.”</a:t>
            </a:r>
            <a:endParaRPr/>
          </a:p>
          <a:p>
            <a:pPr indent="-419100" lvl="0" marL="457200" rtl="0" algn="l">
              <a:spcBef>
                <a:spcPts val="0"/>
              </a:spcBef>
              <a:spcAft>
                <a:spcPts val="0"/>
              </a:spcAft>
              <a:buSzPts val="3000"/>
              <a:buChar char="●"/>
            </a:pPr>
            <a:r>
              <a:rPr lang="en"/>
              <a:t>The people for whom we build systems.</a:t>
            </a:r>
            <a:endParaRPr/>
          </a:p>
          <a:p>
            <a:pPr indent="-381000" lvl="1" marL="914400" rtl="0" algn="l">
              <a:spcBef>
                <a:spcPts val="0"/>
              </a:spcBef>
              <a:spcAft>
                <a:spcPts val="0"/>
              </a:spcAft>
              <a:buSzPts val="2400"/>
              <a:buChar char="○"/>
            </a:pPr>
            <a:r>
              <a:rPr lang="en"/>
              <a:t>Often broad groups, rather than specific people.</a:t>
            </a:r>
            <a:endParaRPr/>
          </a:p>
          <a:p>
            <a:pPr indent="-419100" lvl="0" marL="457200" rtl="0" algn="l">
              <a:spcBef>
                <a:spcPts val="0"/>
              </a:spcBef>
              <a:spcAft>
                <a:spcPts val="0"/>
              </a:spcAft>
              <a:buSzPts val="3000"/>
              <a:buChar char="●"/>
            </a:pPr>
            <a:r>
              <a:rPr lang="en"/>
              <a:t>The architecture must meet their complex, overlapping, and contradictory needs.</a:t>
            </a:r>
            <a:endParaRPr/>
          </a:p>
        </p:txBody>
      </p:sp>
      <p:sp>
        <p:nvSpPr>
          <p:cNvPr id="280" name="Google Shape;280;p4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Stakeholder Concerns</a:t>
            </a:r>
            <a:endParaRPr/>
          </a:p>
        </p:txBody>
      </p:sp>
      <p:sp>
        <p:nvSpPr>
          <p:cNvPr id="286" name="Google Shape;286;p41"/>
          <p:cNvSpPr txBox="1"/>
          <p:nvPr>
            <p:ph idx="1" type="body"/>
          </p:nvPr>
        </p:nvSpPr>
        <p:spPr>
          <a:xfrm>
            <a:off x="457200" y="1600200"/>
            <a:ext cx="81558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Arial"/>
              <a:buChar char="●"/>
            </a:pPr>
            <a:r>
              <a:rPr lang="en"/>
              <a:t>A good architecture satisfies the concerns that stakeholders have about the project.</a:t>
            </a:r>
            <a:endParaRPr/>
          </a:p>
          <a:p>
            <a:pPr indent="-419100" lvl="1" marL="914400" marR="0" rtl="0" algn="l">
              <a:lnSpc>
                <a:spcPct val="100000"/>
              </a:lnSpc>
              <a:spcBef>
                <a:spcPts val="0"/>
              </a:spcBef>
              <a:spcAft>
                <a:spcPts val="0"/>
              </a:spcAft>
              <a:buClr>
                <a:schemeClr val="dk1"/>
              </a:buClr>
              <a:buSzPts val="3000"/>
              <a:buFont typeface="Arial"/>
              <a:buChar char="○"/>
            </a:pPr>
            <a:r>
              <a:rPr lang="en"/>
              <a:t>A </a:t>
            </a:r>
            <a:r>
              <a:rPr b="1" lang="en"/>
              <a:t>concern</a:t>
            </a:r>
            <a:r>
              <a:rPr lang="en"/>
              <a:t> about an architecture is a requirement, objective, intention, or an aspiration a stakeholder has for the architecture.</a:t>
            </a:r>
            <a:endParaRPr/>
          </a:p>
          <a:p>
            <a:pPr indent="-419100" lvl="0" marL="457200" marR="0" rtl="0" algn="l">
              <a:lnSpc>
                <a:spcPct val="100000"/>
              </a:lnSpc>
              <a:spcBef>
                <a:spcPts val="0"/>
              </a:spcBef>
              <a:spcAft>
                <a:spcPts val="0"/>
              </a:spcAft>
              <a:buSzPts val="3000"/>
              <a:buChar char="●"/>
            </a:pPr>
            <a:r>
              <a:rPr lang="en"/>
              <a:t>I</a:t>
            </a:r>
            <a:r>
              <a:rPr lang="en"/>
              <a:t>f a system does not meet the needs of its stakeholders, it cannot be considered a success.</a:t>
            </a:r>
            <a:endParaRPr/>
          </a:p>
          <a:p>
            <a:pPr indent="-419100" lvl="0" marL="457200" marR="0" rtl="0" algn="l">
              <a:lnSpc>
                <a:spcPct val="100000"/>
              </a:lnSpc>
              <a:spcBef>
                <a:spcPts val="0"/>
              </a:spcBef>
              <a:spcAft>
                <a:spcPts val="0"/>
              </a:spcAft>
              <a:buSzPts val="3000"/>
              <a:buChar char="●"/>
            </a:pPr>
            <a:r>
              <a:rPr lang="en"/>
              <a:t>Resolving conflicting concerns is a significant challenge.</a:t>
            </a:r>
            <a:endParaRPr/>
          </a:p>
        </p:txBody>
      </p:sp>
      <p:sp>
        <p:nvSpPr>
          <p:cNvPr id="287" name="Google Shape;287;p4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descr="requirements-engineering-9-1024.jpg" id="292" name="Google Shape;292;p42"/>
          <p:cNvPicPr preferRelativeResize="0"/>
          <p:nvPr/>
        </p:nvPicPr>
        <p:blipFill rotWithShape="1">
          <a:blip r:embed="rId3">
            <a:alphaModFix/>
          </a:blip>
          <a:srcRect b="8550" l="14375" r="12876" t="24018"/>
          <a:stretch/>
        </p:blipFill>
        <p:spPr>
          <a:xfrm>
            <a:off x="1294700" y="1653675"/>
            <a:ext cx="6652101" cy="4624800"/>
          </a:xfrm>
          <a:prstGeom prst="rect">
            <a:avLst/>
          </a:prstGeom>
          <a:noFill/>
          <a:ln>
            <a:noFill/>
          </a:ln>
        </p:spPr>
      </p:pic>
      <p:sp>
        <p:nvSpPr>
          <p:cNvPr id="293" name="Google Shape;293;p42"/>
          <p:cNvSpPr txBox="1"/>
          <p:nvPr>
            <p:ph type="title"/>
          </p:nvPr>
        </p:nvSpPr>
        <p:spPr>
          <a:xfrm>
            <a:off x="452500" y="274650"/>
            <a:ext cx="81042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There Can Be Many Stakeholders</a:t>
            </a:r>
            <a:endParaRPr/>
          </a:p>
        </p:txBody>
      </p:sp>
      <p:sp>
        <p:nvSpPr>
          <p:cNvPr id="294" name="Google Shape;294;p4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The Stakeholders</a:t>
            </a:r>
            <a:endParaRPr/>
          </a:p>
        </p:txBody>
      </p:sp>
      <p:sp>
        <p:nvSpPr>
          <p:cNvPr id="300" name="Google Shape;300;p43"/>
          <p:cNvSpPr txBox="1"/>
          <p:nvPr/>
        </p:nvSpPr>
        <p:spPr>
          <a:xfrm>
            <a:off x="839475" y="1643400"/>
            <a:ext cx="7839900" cy="1033200"/>
          </a:xfrm>
          <a:prstGeom prst="rect">
            <a:avLst/>
          </a:prstGeom>
          <a:solidFill>
            <a:srgbClr val="FFFFFF"/>
          </a:solid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t>The architecture</a:t>
            </a:r>
            <a:r>
              <a:rPr lang="en" sz="3000"/>
              <a:t> can have many meanings depending on the stakeholder’s perspective.</a:t>
            </a:r>
            <a:endParaRPr sz="3000"/>
          </a:p>
        </p:txBody>
      </p:sp>
      <p:pic>
        <p:nvPicPr>
          <p:cNvPr descr="requirements-engineering-8-1024.jpg" id="301" name="Google Shape;301;p43"/>
          <p:cNvPicPr preferRelativeResize="0"/>
          <p:nvPr/>
        </p:nvPicPr>
        <p:blipFill rotWithShape="1">
          <a:blip r:embed="rId3">
            <a:alphaModFix/>
          </a:blip>
          <a:srcRect b="6466" l="15587" r="12011" t="28867"/>
          <a:stretch/>
        </p:blipFill>
        <p:spPr>
          <a:xfrm>
            <a:off x="1963950" y="2676600"/>
            <a:ext cx="5729001" cy="3837600"/>
          </a:xfrm>
          <a:prstGeom prst="rect">
            <a:avLst/>
          </a:prstGeom>
          <a:noFill/>
          <a:ln>
            <a:noFill/>
          </a:ln>
        </p:spPr>
      </p:pic>
      <p:sp>
        <p:nvSpPr>
          <p:cNvPr id="302" name="Google Shape;302;p4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4"/>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Continuing The Story...</a:t>
            </a:r>
            <a:endParaRPr/>
          </a:p>
        </p:txBody>
      </p:sp>
      <p:sp>
        <p:nvSpPr>
          <p:cNvPr id="308" name="Google Shape;308;p44"/>
          <p:cNvSpPr txBox="1"/>
          <p:nvPr>
            <p:ph idx="1" type="body"/>
          </p:nvPr>
        </p:nvSpPr>
        <p:spPr>
          <a:xfrm>
            <a:off x="457200" y="1600200"/>
            <a:ext cx="81558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Arial"/>
              <a:buChar char="●"/>
            </a:pPr>
            <a:r>
              <a:rPr lang="en"/>
              <a:t>Armed with the requirements, you sketch the internal design of the system - identify key classes and how they work together.</a:t>
            </a:r>
            <a:endParaRPr/>
          </a:p>
          <a:p>
            <a:pPr indent="-381000" lvl="1" marL="914400" marR="0" rtl="0" algn="l">
              <a:lnSpc>
                <a:spcPct val="100000"/>
              </a:lnSpc>
              <a:spcBef>
                <a:spcPts val="0"/>
              </a:spcBef>
              <a:spcAft>
                <a:spcPts val="0"/>
              </a:spcAft>
              <a:buSzPts val="2400"/>
              <a:buChar char="○"/>
            </a:pPr>
            <a:r>
              <a:rPr lang="en"/>
              <a:t>The system will run in parallel, so you also describe processes and how they communicate.</a:t>
            </a:r>
            <a:endParaRPr/>
          </a:p>
          <a:p>
            <a:pPr indent="-381000" lvl="1" marL="914400" marR="0" rtl="0" algn="l">
              <a:lnSpc>
                <a:spcPct val="100000"/>
              </a:lnSpc>
              <a:spcBef>
                <a:spcPts val="0"/>
              </a:spcBef>
              <a:spcAft>
                <a:spcPts val="0"/>
              </a:spcAft>
              <a:buSzPts val="2400"/>
              <a:buChar char="○"/>
            </a:pPr>
            <a:r>
              <a:rPr lang="en"/>
              <a:t>You add system management components to the design to make it more manageable.</a:t>
            </a:r>
            <a:endParaRPr/>
          </a:p>
          <a:p>
            <a:pPr indent="-381000" lvl="1" marL="914400" marR="0" rtl="0" algn="l">
              <a:lnSpc>
                <a:spcPct val="100000"/>
              </a:lnSpc>
              <a:spcBef>
                <a:spcPts val="0"/>
              </a:spcBef>
              <a:spcAft>
                <a:spcPts val="0"/>
              </a:spcAft>
              <a:buSzPts val="2400"/>
              <a:buChar char="○"/>
            </a:pPr>
            <a:r>
              <a:rPr lang="en"/>
              <a:t>You add data stores and annotate the data flow between classes.</a:t>
            </a:r>
            <a:endParaRPr/>
          </a:p>
          <a:p>
            <a:pPr indent="-419100" lvl="0" marL="457200" marR="0" rtl="0" algn="l">
              <a:lnSpc>
                <a:spcPct val="100000"/>
              </a:lnSpc>
              <a:spcBef>
                <a:spcPts val="0"/>
              </a:spcBef>
              <a:spcAft>
                <a:spcPts val="0"/>
              </a:spcAft>
              <a:buSzPts val="3000"/>
              <a:buChar char="●"/>
            </a:pPr>
            <a:r>
              <a:rPr lang="en"/>
              <a:t>Now, you have an architectural model to show everybody!</a:t>
            </a:r>
            <a:endParaRPr/>
          </a:p>
        </p:txBody>
      </p:sp>
      <p:sp>
        <p:nvSpPr>
          <p:cNvPr id="309" name="Google Shape;309;p4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5"/>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First Stab...</a:t>
            </a:r>
            <a:endParaRPr/>
          </a:p>
        </p:txBody>
      </p:sp>
      <p:sp>
        <p:nvSpPr>
          <p:cNvPr id="315" name="Google Shape;315;p45"/>
          <p:cNvSpPr txBox="1"/>
          <p:nvPr>
            <p:ph idx="1" type="body"/>
          </p:nvPr>
        </p:nvSpPr>
        <p:spPr>
          <a:xfrm>
            <a:off x="457200" y="1600200"/>
            <a:ext cx="81558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Is this model likely to please stakeholders?</a:t>
            </a:r>
            <a:endParaRPr/>
          </a:p>
          <a:p>
            <a:pPr indent="-419100" lvl="0" marL="457200" marR="0" rtl="0" algn="l">
              <a:lnSpc>
                <a:spcPct val="100000"/>
              </a:lnSpc>
              <a:spcBef>
                <a:spcPts val="0"/>
              </a:spcBef>
              <a:spcAft>
                <a:spcPts val="0"/>
              </a:spcAft>
              <a:buSzPts val="3000"/>
              <a:buChar char="●"/>
            </a:pPr>
            <a:r>
              <a:rPr lang="en"/>
              <a:t>Will this model represent a complete, feasible, optimal architecture?</a:t>
            </a:r>
            <a:endParaRPr/>
          </a:p>
          <a:p>
            <a:pPr indent="-419100" lvl="0" marL="457200" marR="0" rtl="0" algn="l">
              <a:lnSpc>
                <a:spcPct val="100000"/>
              </a:lnSpc>
              <a:spcBef>
                <a:spcPts val="0"/>
              </a:spcBef>
              <a:spcAft>
                <a:spcPts val="0"/>
              </a:spcAft>
              <a:buSzPts val="3000"/>
              <a:buChar char="●"/>
            </a:pPr>
            <a:r>
              <a:rPr lang="en"/>
              <a:t>How can you describe something as multifaceted as the architecture of a complex system to the different people who need to understand it?</a:t>
            </a:r>
            <a:endParaRPr/>
          </a:p>
        </p:txBody>
      </p:sp>
      <p:sp>
        <p:nvSpPr>
          <p:cNvPr id="316" name="Google Shape;316;p4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6"/>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Architectural Views</a:t>
            </a:r>
            <a:endParaRPr/>
          </a:p>
        </p:txBody>
      </p:sp>
      <p:sp>
        <p:nvSpPr>
          <p:cNvPr id="322" name="Google Shape;322;p46"/>
          <p:cNvSpPr txBox="1"/>
          <p:nvPr>
            <p:ph idx="1" type="body"/>
          </p:nvPr>
        </p:nvSpPr>
        <p:spPr>
          <a:xfrm>
            <a:off x="457200" y="1600200"/>
            <a:ext cx="81558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Arial"/>
              <a:buChar char="●"/>
            </a:pPr>
            <a:r>
              <a:rPr b="1" lang="en"/>
              <a:t>Architectural views</a:t>
            </a:r>
            <a:r>
              <a:rPr lang="en"/>
              <a:t> describe </a:t>
            </a:r>
            <a:r>
              <a:rPr i="1" lang="en"/>
              <a:t>one aspect</a:t>
            </a:r>
            <a:r>
              <a:rPr lang="en"/>
              <a:t> of a system’s architecture.</a:t>
            </a:r>
            <a:endParaRPr/>
          </a:p>
          <a:p>
            <a:pPr indent="-419100" lvl="0" marL="457200" marR="0" rtl="0" algn="l">
              <a:lnSpc>
                <a:spcPct val="100000"/>
              </a:lnSpc>
              <a:spcBef>
                <a:spcPts val="0"/>
              </a:spcBef>
              <a:spcAft>
                <a:spcPts val="0"/>
              </a:spcAft>
              <a:buSzPts val="3000"/>
              <a:buChar char="●"/>
            </a:pPr>
            <a:r>
              <a:rPr lang="en"/>
              <a:t>By considering a system’s architecture through distinct views, you can understand, define, and communicate a complex architecture in a partitioned fashion.</a:t>
            </a:r>
            <a:endParaRPr/>
          </a:p>
          <a:p>
            <a:pPr indent="-381000" lvl="1" marL="914400" marR="0" rtl="0" algn="l">
              <a:lnSpc>
                <a:spcPct val="100000"/>
              </a:lnSpc>
              <a:spcBef>
                <a:spcPts val="0"/>
              </a:spcBef>
              <a:spcAft>
                <a:spcPts val="0"/>
              </a:spcAft>
              <a:buSzPts val="2400"/>
              <a:buChar char="○"/>
            </a:pPr>
            <a:r>
              <a:rPr lang="en"/>
              <a:t>System’s functional structure.</a:t>
            </a:r>
            <a:endParaRPr/>
          </a:p>
          <a:p>
            <a:pPr indent="-381000" lvl="1" marL="914400" marR="0" rtl="0" algn="l">
              <a:lnSpc>
                <a:spcPct val="100000"/>
              </a:lnSpc>
              <a:spcBef>
                <a:spcPts val="0"/>
              </a:spcBef>
              <a:spcAft>
                <a:spcPts val="0"/>
              </a:spcAft>
              <a:buSzPts val="2400"/>
              <a:buChar char="○"/>
            </a:pPr>
            <a:r>
              <a:rPr lang="en"/>
              <a:t>Information organization.</a:t>
            </a:r>
            <a:endParaRPr/>
          </a:p>
          <a:p>
            <a:pPr indent="-381000" lvl="1" marL="914400" marR="0" rtl="0" algn="l">
              <a:lnSpc>
                <a:spcPct val="100000"/>
              </a:lnSpc>
              <a:spcBef>
                <a:spcPts val="0"/>
              </a:spcBef>
              <a:spcAft>
                <a:spcPts val="0"/>
              </a:spcAft>
              <a:buSzPts val="2400"/>
              <a:buChar char="○"/>
            </a:pPr>
            <a:r>
              <a:rPr lang="en"/>
              <a:t>Deployment environment.</a:t>
            </a:r>
            <a:endParaRPr/>
          </a:p>
          <a:p>
            <a:pPr indent="-381000" lvl="1" marL="914400" marR="0" rtl="0" algn="l">
              <a:lnSpc>
                <a:spcPct val="100000"/>
              </a:lnSpc>
              <a:spcBef>
                <a:spcPts val="0"/>
              </a:spcBef>
              <a:spcAft>
                <a:spcPts val="0"/>
              </a:spcAft>
              <a:buSzPts val="2400"/>
              <a:buChar char="○"/>
            </a:pPr>
            <a:r>
              <a:rPr lang="en"/>
              <a:t>Concurrent processes.</a:t>
            </a:r>
            <a:endParaRPr/>
          </a:p>
        </p:txBody>
      </p:sp>
      <p:sp>
        <p:nvSpPr>
          <p:cNvPr id="323" name="Google Shape;323;p4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7"/>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Continuing The Story...</a:t>
            </a:r>
            <a:endParaRPr/>
          </a:p>
        </p:txBody>
      </p:sp>
      <p:sp>
        <p:nvSpPr>
          <p:cNvPr id="329" name="Google Shape;329;p47"/>
          <p:cNvSpPr txBox="1"/>
          <p:nvPr>
            <p:ph idx="1" type="body"/>
          </p:nvPr>
        </p:nvSpPr>
        <p:spPr>
          <a:xfrm>
            <a:off x="457200" y="1600200"/>
            <a:ext cx="81558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You develop the architecture by exploring it from different viewpoints. However…</a:t>
            </a:r>
            <a:endParaRPr/>
          </a:p>
          <a:p>
            <a:pPr indent="-381000" lvl="1" marL="914400" marR="0" rtl="0" algn="l">
              <a:lnSpc>
                <a:spcPct val="100000"/>
              </a:lnSpc>
              <a:spcBef>
                <a:spcPts val="0"/>
              </a:spcBef>
              <a:spcAft>
                <a:spcPts val="0"/>
              </a:spcAft>
              <a:buSzPts val="2400"/>
              <a:buChar char="○"/>
            </a:pPr>
            <a:r>
              <a:rPr lang="en"/>
              <a:t>You realize that the program is </a:t>
            </a:r>
            <a:r>
              <a:rPr i="1" lang="en"/>
              <a:t>slow</a:t>
            </a:r>
            <a:r>
              <a:rPr lang="en"/>
              <a:t>. Performance didn’t come up earlier - it wasn’t related to what the system was supposed to do.</a:t>
            </a:r>
            <a:endParaRPr/>
          </a:p>
          <a:p>
            <a:pPr indent="-381000" lvl="1" marL="914400" marR="0" rtl="0" algn="l">
              <a:lnSpc>
                <a:spcPct val="100000"/>
              </a:lnSpc>
              <a:spcBef>
                <a:spcPts val="0"/>
              </a:spcBef>
              <a:spcAft>
                <a:spcPts val="0"/>
              </a:spcAft>
              <a:buSzPts val="2400"/>
              <a:buChar char="○"/>
            </a:pPr>
            <a:r>
              <a:rPr lang="en"/>
              <a:t>The auditing group is concerned about how data access will be controlled.</a:t>
            </a:r>
            <a:endParaRPr/>
          </a:p>
          <a:p>
            <a:pPr indent="-381000" lvl="1" marL="914400" marR="0" rtl="0" algn="l">
              <a:lnSpc>
                <a:spcPct val="100000"/>
              </a:lnSpc>
              <a:spcBef>
                <a:spcPts val="0"/>
              </a:spcBef>
              <a:spcAft>
                <a:spcPts val="0"/>
              </a:spcAft>
              <a:buSzPts val="2400"/>
              <a:buChar char="○"/>
            </a:pPr>
            <a:r>
              <a:rPr lang="en"/>
              <a:t>Management reminded everyone that systems must recover within eight hours of a major failure.</a:t>
            </a:r>
            <a:endParaRPr/>
          </a:p>
          <a:p>
            <a:pPr indent="-419100" lvl="0" marL="457200" marR="0" rtl="0" algn="l">
              <a:lnSpc>
                <a:spcPct val="100000"/>
              </a:lnSpc>
              <a:spcBef>
                <a:spcPts val="0"/>
              </a:spcBef>
              <a:spcAft>
                <a:spcPts val="0"/>
              </a:spcAft>
              <a:buSzPts val="3000"/>
              <a:buChar char="●"/>
            </a:pPr>
            <a:r>
              <a:rPr lang="en"/>
              <a:t>Architecture is delivering </a:t>
            </a:r>
            <a:r>
              <a:rPr lang="en"/>
              <a:t>promised </a:t>
            </a:r>
            <a:r>
              <a:rPr lang="en"/>
              <a:t>features, but stakeholders might still be upset.</a:t>
            </a:r>
            <a:endParaRPr/>
          </a:p>
        </p:txBody>
      </p:sp>
      <p:sp>
        <p:nvSpPr>
          <p:cNvPr id="330" name="Google Shape;330;p4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2"/>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Software Was Small</a:t>
            </a:r>
            <a:endParaRPr/>
          </a:p>
        </p:txBody>
      </p:sp>
      <p:sp>
        <p:nvSpPr>
          <p:cNvPr id="70" name="Google Shape;70;p1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
              <a:t>Both physically…</a:t>
            </a:r>
            <a:endParaRPr/>
          </a:p>
          <a:p>
            <a:pPr indent="0" lvl="0" marL="0" rtl="0">
              <a:spcBef>
                <a:spcPts val="600"/>
              </a:spcBef>
              <a:spcAft>
                <a:spcPts val="0"/>
              </a:spcAft>
              <a:buNone/>
            </a:pPr>
            <a:r>
              <a:t/>
            </a:r>
            <a:endParaRPr/>
          </a:p>
          <a:p>
            <a:pPr indent="0" lvl="0" marL="0" rtl="0">
              <a:spcBef>
                <a:spcPts val="600"/>
              </a:spcBef>
              <a:spcAft>
                <a:spcPts val="0"/>
              </a:spcAft>
              <a:buNone/>
            </a:pPr>
            <a:r>
              <a:t/>
            </a:r>
            <a:endParaRPr/>
          </a:p>
          <a:p>
            <a:pPr indent="0" lvl="0" marL="0">
              <a:spcBef>
                <a:spcPts val="600"/>
              </a:spcBef>
              <a:spcAft>
                <a:spcPts val="0"/>
              </a:spcAft>
              <a:buNone/>
            </a:pPr>
            <a:r>
              <a:t/>
            </a:r>
            <a:endParaRPr/>
          </a:p>
          <a:p>
            <a:pPr indent="0" lvl="0" marL="0" rtl="0">
              <a:spcBef>
                <a:spcPts val="600"/>
              </a:spcBef>
              <a:spcAft>
                <a:spcPts val="0"/>
              </a:spcAft>
              <a:buNone/>
            </a:pPr>
            <a:r>
              <a:t/>
            </a:r>
            <a:endParaRPr/>
          </a:p>
          <a:p>
            <a:pPr indent="-419100" lvl="0" marL="457200" rtl="0">
              <a:spcBef>
                <a:spcPts val="600"/>
              </a:spcBef>
              <a:spcAft>
                <a:spcPts val="0"/>
              </a:spcAft>
              <a:buSzPts val="3000"/>
              <a:buChar char="●"/>
            </a:pPr>
            <a:r>
              <a:rPr lang="en"/>
              <a:t>And in scope.</a:t>
            </a:r>
            <a:endParaRPr/>
          </a:p>
          <a:p>
            <a:pPr indent="0" lvl="0" marL="457200" rtl="0">
              <a:spcBef>
                <a:spcPts val="600"/>
              </a:spcBef>
              <a:spcAft>
                <a:spcPts val="0"/>
              </a:spcAft>
              <a:buNone/>
            </a:pPr>
            <a:r>
              <a:t/>
            </a:r>
            <a:endParaRPr/>
          </a:p>
          <a:p>
            <a:pPr indent="0" lvl="0" marL="0" rtl="0">
              <a:spcBef>
                <a:spcPts val="600"/>
              </a:spcBef>
              <a:spcAft>
                <a:spcPts val="0"/>
              </a:spcAft>
              <a:buNone/>
            </a:pPr>
            <a:r>
              <a:t/>
            </a:r>
            <a:endParaRPr sz="2400"/>
          </a:p>
          <a:p>
            <a:pPr indent="0" lvl="0" marL="0" rtl="0">
              <a:spcBef>
                <a:spcPts val="600"/>
              </a:spcBef>
              <a:spcAft>
                <a:spcPts val="0"/>
              </a:spcAft>
              <a:buNone/>
            </a:pPr>
            <a:r>
              <a:t/>
            </a:r>
            <a:endParaRPr/>
          </a:p>
        </p:txBody>
      </p:sp>
      <p:sp>
        <p:nvSpPr>
          <p:cNvPr id="71" name="Google Shape;71;p1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72" name="Google Shape;72;p12"/>
          <p:cNvPicPr preferRelativeResize="0"/>
          <p:nvPr/>
        </p:nvPicPr>
        <p:blipFill>
          <a:blip r:embed="rId3">
            <a:alphaModFix/>
          </a:blip>
          <a:stretch>
            <a:fillRect/>
          </a:stretch>
        </p:blipFill>
        <p:spPr>
          <a:xfrm>
            <a:off x="4255050" y="1832850"/>
            <a:ext cx="3843681" cy="1724550"/>
          </a:xfrm>
          <a:prstGeom prst="rect">
            <a:avLst/>
          </a:prstGeom>
          <a:noFill/>
          <a:ln>
            <a:noFill/>
          </a:ln>
        </p:spPr>
      </p:pic>
      <p:pic>
        <p:nvPicPr>
          <p:cNvPr id="73" name="Google Shape;73;p12"/>
          <p:cNvPicPr preferRelativeResize="0"/>
          <p:nvPr/>
        </p:nvPicPr>
        <p:blipFill>
          <a:blip r:embed="rId4">
            <a:alphaModFix/>
          </a:blip>
          <a:stretch>
            <a:fillRect/>
          </a:stretch>
        </p:blipFill>
        <p:spPr>
          <a:xfrm>
            <a:off x="4200636" y="3972312"/>
            <a:ext cx="3952525" cy="1724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8"/>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Quality Attributes</a:t>
            </a:r>
            <a:endParaRPr/>
          </a:p>
        </p:txBody>
      </p:sp>
      <p:sp>
        <p:nvSpPr>
          <p:cNvPr id="336" name="Google Shape;336;p48"/>
          <p:cNvSpPr txBox="1"/>
          <p:nvPr>
            <p:ph idx="1" type="body"/>
          </p:nvPr>
        </p:nvSpPr>
        <p:spPr>
          <a:xfrm>
            <a:off x="457200" y="1600200"/>
            <a:ext cx="81558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Arial"/>
              <a:buChar char="●"/>
            </a:pPr>
            <a:r>
              <a:rPr lang="en"/>
              <a:t>The architecture not only dictates </a:t>
            </a:r>
            <a:r>
              <a:rPr i="1" lang="en"/>
              <a:t>what</a:t>
            </a:r>
            <a:r>
              <a:rPr lang="en"/>
              <a:t> the system does, but </a:t>
            </a:r>
            <a:r>
              <a:rPr i="1" lang="en"/>
              <a:t>how</a:t>
            </a:r>
            <a:r>
              <a:rPr lang="en"/>
              <a:t> it does it.</a:t>
            </a:r>
            <a:endParaRPr/>
          </a:p>
          <a:p>
            <a:pPr indent="-381000" lvl="1" marL="914400" marR="0" rtl="0" algn="l">
              <a:lnSpc>
                <a:spcPct val="100000"/>
              </a:lnSpc>
              <a:spcBef>
                <a:spcPts val="0"/>
              </a:spcBef>
              <a:spcAft>
                <a:spcPts val="0"/>
              </a:spcAft>
              <a:buSzPts val="2400"/>
              <a:buChar char="○"/>
            </a:pPr>
            <a:r>
              <a:rPr lang="en"/>
              <a:t>How </a:t>
            </a:r>
            <a:r>
              <a:rPr i="1" lang="en"/>
              <a:t>quickly</a:t>
            </a:r>
            <a:r>
              <a:rPr lang="en"/>
              <a:t> it runs.</a:t>
            </a:r>
            <a:endParaRPr/>
          </a:p>
          <a:p>
            <a:pPr indent="-381000" lvl="1" marL="914400" marR="0" rtl="0" algn="l">
              <a:lnSpc>
                <a:spcPct val="100000"/>
              </a:lnSpc>
              <a:spcBef>
                <a:spcPts val="0"/>
              </a:spcBef>
              <a:spcAft>
                <a:spcPts val="0"/>
              </a:spcAft>
              <a:buSzPts val="2400"/>
              <a:buChar char="○"/>
            </a:pPr>
            <a:r>
              <a:rPr lang="en"/>
              <a:t>How </a:t>
            </a:r>
            <a:r>
              <a:rPr i="1" lang="en"/>
              <a:t>secure</a:t>
            </a:r>
            <a:r>
              <a:rPr lang="en"/>
              <a:t> it is.</a:t>
            </a:r>
            <a:endParaRPr/>
          </a:p>
          <a:p>
            <a:pPr indent="-381000" lvl="1" marL="914400" marR="0" rtl="0" algn="l">
              <a:lnSpc>
                <a:spcPct val="100000"/>
              </a:lnSpc>
              <a:spcBef>
                <a:spcPts val="0"/>
              </a:spcBef>
              <a:spcAft>
                <a:spcPts val="0"/>
              </a:spcAft>
              <a:buSzPts val="2400"/>
              <a:buChar char="○"/>
            </a:pPr>
            <a:r>
              <a:rPr lang="en"/>
              <a:t>How </a:t>
            </a:r>
            <a:r>
              <a:rPr i="1" lang="en"/>
              <a:t>available</a:t>
            </a:r>
            <a:r>
              <a:rPr lang="en"/>
              <a:t> its services are.</a:t>
            </a:r>
            <a:endParaRPr/>
          </a:p>
          <a:p>
            <a:pPr indent="-381000" lvl="1" marL="914400" marR="0" rtl="0" algn="l">
              <a:lnSpc>
                <a:spcPct val="100000"/>
              </a:lnSpc>
              <a:spcBef>
                <a:spcPts val="0"/>
              </a:spcBef>
              <a:spcAft>
                <a:spcPts val="0"/>
              </a:spcAft>
              <a:buSzPts val="2400"/>
              <a:buChar char="○"/>
            </a:pPr>
            <a:r>
              <a:rPr lang="en"/>
              <a:t>How easy it is to </a:t>
            </a:r>
            <a:r>
              <a:rPr i="1" lang="en"/>
              <a:t>modify</a:t>
            </a:r>
            <a:r>
              <a:rPr lang="en"/>
              <a:t>.</a:t>
            </a:r>
            <a:endParaRPr/>
          </a:p>
          <a:p>
            <a:pPr indent="-419100" lvl="0" marL="457200" marR="0" rtl="0" algn="l">
              <a:lnSpc>
                <a:spcPct val="100000"/>
              </a:lnSpc>
              <a:spcBef>
                <a:spcPts val="0"/>
              </a:spcBef>
              <a:spcAft>
                <a:spcPts val="0"/>
              </a:spcAft>
              <a:buSzPts val="3000"/>
              <a:buChar char="●"/>
            </a:pPr>
            <a:r>
              <a:rPr b="1" lang="en"/>
              <a:t>Quality attributes</a:t>
            </a:r>
            <a:r>
              <a:rPr lang="en"/>
              <a:t> describe desired non-functional properties of systems. </a:t>
            </a:r>
            <a:endParaRPr/>
          </a:p>
          <a:p>
            <a:pPr indent="-419100" lvl="0" marL="457200" marR="0" rtl="0" algn="l">
              <a:lnSpc>
                <a:spcPct val="100000"/>
              </a:lnSpc>
              <a:spcBef>
                <a:spcPts val="0"/>
              </a:spcBef>
              <a:spcAft>
                <a:spcPts val="0"/>
              </a:spcAft>
              <a:buSzPts val="3000"/>
              <a:buChar char="●"/>
            </a:pPr>
            <a:r>
              <a:rPr lang="en"/>
              <a:t>An architect must prioritize quality attributes and design a system that meets thresholds.</a:t>
            </a:r>
            <a:endParaRPr/>
          </a:p>
        </p:txBody>
      </p:sp>
      <p:sp>
        <p:nvSpPr>
          <p:cNvPr id="337" name="Google Shape;337;p4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4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Quality Attributes</a:t>
            </a:r>
            <a:endParaRPr/>
          </a:p>
        </p:txBody>
      </p:sp>
      <p:sp>
        <p:nvSpPr>
          <p:cNvPr id="343" name="Google Shape;343;p4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Performance</a:t>
            </a:r>
            <a:endParaRPr/>
          </a:p>
          <a:p>
            <a:pPr indent="-381000" lvl="1" marL="914400" marR="0" rtl="0" algn="l">
              <a:lnSpc>
                <a:spcPct val="100000"/>
              </a:lnSpc>
              <a:spcBef>
                <a:spcPts val="0"/>
              </a:spcBef>
              <a:spcAft>
                <a:spcPts val="0"/>
              </a:spcAft>
              <a:buSzPts val="2400"/>
              <a:buChar char="○"/>
            </a:pPr>
            <a:r>
              <a:rPr lang="en"/>
              <a:t>The ability of a system to meet timing requirements. When events occur, the system must respond quickly.</a:t>
            </a:r>
            <a:endParaRPr/>
          </a:p>
          <a:p>
            <a:pPr indent="-419100" lvl="0" marL="457200" marR="0" rtl="0" algn="l">
              <a:lnSpc>
                <a:spcPct val="100000"/>
              </a:lnSpc>
              <a:spcBef>
                <a:spcPts val="0"/>
              </a:spcBef>
              <a:spcAft>
                <a:spcPts val="0"/>
              </a:spcAft>
              <a:buSzPts val="3000"/>
              <a:buChar char="●"/>
            </a:pPr>
            <a:r>
              <a:rPr lang="en"/>
              <a:t>Security</a:t>
            </a:r>
            <a:endParaRPr/>
          </a:p>
          <a:p>
            <a:pPr indent="-381000" lvl="1" marL="914400" marR="0" rtl="0" algn="l">
              <a:lnSpc>
                <a:spcPct val="100000"/>
              </a:lnSpc>
              <a:spcBef>
                <a:spcPts val="0"/>
              </a:spcBef>
              <a:spcAft>
                <a:spcPts val="0"/>
              </a:spcAft>
              <a:buSzPts val="2400"/>
              <a:buChar char="○"/>
            </a:pPr>
            <a:r>
              <a:rPr lang="en"/>
              <a:t>The ability of a system to protect information from unauthorized access while providing service to authorized users.</a:t>
            </a:r>
            <a:endParaRPr/>
          </a:p>
          <a:p>
            <a:pPr indent="-419100" lvl="0" marL="457200" marR="0" rtl="0" algn="l">
              <a:lnSpc>
                <a:spcPct val="100000"/>
              </a:lnSpc>
              <a:spcBef>
                <a:spcPts val="0"/>
              </a:spcBef>
              <a:spcAft>
                <a:spcPts val="0"/>
              </a:spcAft>
              <a:buSzPts val="3000"/>
              <a:buChar char="●"/>
            </a:pPr>
            <a:r>
              <a:rPr lang="en"/>
              <a:t>Safety</a:t>
            </a:r>
            <a:endParaRPr/>
          </a:p>
          <a:p>
            <a:pPr indent="-381000" lvl="1" marL="914400" marR="0" rtl="0" algn="l">
              <a:lnSpc>
                <a:spcPct val="100000"/>
              </a:lnSpc>
              <a:spcBef>
                <a:spcPts val="0"/>
              </a:spcBef>
              <a:spcAft>
                <a:spcPts val="0"/>
              </a:spcAft>
              <a:buSzPts val="2400"/>
              <a:buChar char="○"/>
            </a:pPr>
            <a:r>
              <a:rPr lang="en"/>
              <a:t>The ability of a system to avoid hazardous situations and act when components fail.</a:t>
            </a:r>
            <a:endParaRPr/>
          </a:p>
        </p:txBody>
      </p:sp>
      <p:sp>
        <p:nvSpPr>
          <p:cNvPr id="344" name="Google Shape;344;p4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Quality Attributes</a:t>
            </a:r>
            <a:endParaRPr/>
          </a:p>
        </p:txBody>
      </p:sp>
      <p:sp>
        <p:nvSpPr>
          <p:cNvPr id="350" name="Google Shape;350;p5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Arial"/>
              <a:buChar char="●"/>
            </a:pPr>
            <a:r>
              <a:rPr lang="en"/>
              <a:t>Availability</a:t>
            </a:r>
            <a:endParaRPr/>
          </a:p>
          <a:p>
            <a:pPr indent="-381000" lvl="1" marL="914400" marR="0" rtl="0" algn="l">
              <a:lnSpc>
                <a:spcPct val="100000"/>
              </a:lnSpc>
              <a:spcBef>
                <a:spcPts val="0"/>
              </a:spcBef>
              <a:spcAft>
                <a:spcPts val="0"/>
              </a:spcAft>
              <a:buSzPts val="2400"/>
              <a:buChar char="○"/>
            </a:pPr>
            <a:r>
              <a:rPr lang="en"/>
              <a:t>The ability of the software to carry out a task when needed, to minimize “downtime”, and to recover from failures.</a:t>
            </a:r>
            <a:endParaRPr/>
          </a:p>
          <a:p>
            <a:pPr indent="-419100" lvl="0" marL="457200" marR="0" rtl="0" algn="l">
              <a:lnSpc>
                <a:spcPct val="100000"/>
              </a:lnSpc>
              <a:spcBef>
                <a:spcPts val="0"/>
              </a:spcBef>
              <a:spcAft>
                <a:spcPts val="0"/>
              </a:spcAft>
              <a:buSzPts val="3000"/>
              <a:buChar char="●"/>
            </a:pPr>
            <a:r>
              <a:rPr lang="en"/>
              <a:t>Modifiability</a:t>
            </a:r>
            <a:endParaRPr/>
          </a:p>
          <a:p>
            <a:pPr indent="-381000" lvl="1" marL="914400" marR="0" rtl="0" algn="l">
              <a:lnSpc>
                <a:spcPct val="100000"/>
              </a:lnSpc>
              <a:spcBef>
                <a:spcPts val="0"/>
              </a:spcBef>
              <a:spcAft>
                <a:spcPts val="0"/>
              </a:spcAft>
              <a:buSzPts val="2400"/>
              <a:buChar char="○"/>
            </a:pPr>
            <a:r>
              <a:rPr lang="en"/>
              <a:t>The ability to enhance software </a:t>
            </a:r>
            <a:r>
              <a:rPr lang="en"/>
              <a:t>over time </a:t>
            </a:r>
            <a:r>
              <a:rPr lang="en"/>
              <a:t>by fixing issues, adding features, and adapting to new environments. </a:t>
            </a:r>
            <a:endParaRPr/>
          </a:p>
          <a:p>
            <a:pPr indent="-419100" lvl="0" marL="457200" marR="0" rtl="0" algn="l">
              <a:lnSpc>
                <a:spcPct val="100000"/>
              </a:lnSpc>
              <a:spcBef>
                <a:spcPts val="0"/>
              </a:spcBef>
              <a:spcAft>
                <a:spcPts val="0"/>
              </a:spcAft>
              <a:buSzPts val="3000"/>
              <a:buChar char="●"/>
            </a:pPr>
            <a:r>
              <a:rPr lang="en"/>
              <a:t>Testability</a:t>
            </a:r>
            <a:endParaRPr/>
          </a:p>
          <a:p>
            <a:pPr indent="-381000" lvl="1" marL="914400" marR="0" rtl="0" algn="l">
              <a:lnSpc>
                <a:spcPct val="100000"/>
              </a:lnSpc>
              <a:spcBef>
                <a:spcPts val="0"/>
              </a:spcBef>
              <a:spcAft>
                <a:spcPts val="0"/>
              </a:spcAft>
              <a:buSzPts val="2400"/>
              <a:buChar char="○"/>
            </a:pPr>
            <a:r>
              <a:rPr lang="en"/>
              <a:t>The ability to easily identify faults in a system. The probability that the system will fail on its next execution.</a:t>
            </a:r>
            <a:endParaRPr/>
          </a:p>
          <a:p>
            <a:pPr indent="0" lvl="0" marL="0" marR="0" rtl="0" algn="l">
              <a:lnSpc>
                <a:spcPct val="100000"/>
              </a:lnSpc>
              <a:spcBef>
                <a:spcPts val="600"/>
              </a:spcBef>
              <a:spcAft>
                <a:spcPts val="0"/>
              </a:spcAft>
              <a:buNone/>
            </a:pPr>
            <a:r>
              <a:t/>
            </a:r>
            <a:endParaRPr sz="2800"/>
          </a:p>
        </p:txBody>
      </p:sp>
      <p:sp>
        <p:nvSpPr>
          <p:cNvPr id="351" name="Google Shape;351;p5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Quality Attributes</a:t>
            </a:r>
            <a:endParaRPr/>
          </a:p>
        </p:txBody>
      </p:sp>
      <p:sp>
        <p:nvSpPr>
          <p:cNvPr id="357" name="Google Shape;357;p5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Arial"/>
              <a:buChar char="●"/>
            </a:pPr>
            <a:r>
              <a:rPr lang="en"/>
              <a:t>Interoperability</a:t>
            </a:r>
            <a:endParaRPr/>
          </a:p>
          <a:p>
            <a:pPr indent="-381000" lvl="1" marL="914400" marR="0" rtl="0" algn="l">
              <a:lnSpc>
                <a:spcPct val="100000"/>
              </a:lnSpc>
              <a:spcBef>
                <a:spcPts val="0"/>
              </a:spcBef>
              <a:spcAft>
                <a:spcPts val="0"/>
              </a:spcAft>
              <a:buSzPts val="2400"/>
              <a:buChar char="○"/>
            </a:pPr>
            <a:r>
              <a:rPr lang="en"/>
              <a:t>The ability of the software to exchange information with and provide functionality to other systems.</a:t>
            </a:r>
            <a:endParaRPr/>
          </a:p>
          <a:p>
            <a:pPr indent="-419100" lvl="0" marL="457200" marR="0" rtl="0" algn="l">
              <a:lnSpc>
                <a:spcPct val="100000"/>
              </a:lnSpc>
              <a:spcBef>
                <a:spcPts val="0"/>
              </a:spcBef>
              <a:spcAft>
                <a:spcPts val="0"/>
              </a:spcAft>
              <a:buSzPts val="3000"/>
              <a:buChar char="●"/>
            </a:pPr>
            <a:r>
              <a:rPr lang="en"/>
              <a:t>Usability</a:t>
            </a:r>
            <a:endParaRPr/>
          </a:p>
          <a:p>
            <a:pPr indent="-381000" lvl="1" marL="914400" marR="0" rtl="0" algn="l">
              <a:lnSpc>
                <a:spcPct val="100000"/>
              </a:lnSpc>
              <a:spcBef>
                <a:spcPts val="0"/>
              </a:spcBef>
              <a:spcAft>
                <a:spcPts val="0"/>
              </a:spcAft>
              <a:buSzPts val="2400"/>
              <a:buChar char="○"/>
            </a:pPr>
            <a:r>
              <a:rPr lang="en"/>
              <a:t>The ability of the software to enable users to perform desired tasks and provide support to users. </a:t>
            </a:r>
            <a:endParaRPr/>
          </a:p>
          <a:p>
            <a:pPr indent="-381000" lvl="1" marL="914400" marR="0" rtl="0" algn="l">
              <a:lnSpc>
                <a:spcPct val="100000"/>
              </a:lnSpc>
              <a:spcBef>
                <a:spcPts val="0"/>
              </a:spcBef>
              <a:spcAft>
                <a:spcPts val="0"/>
              </a:spcAft>
              <a:buSzPts val="2400"/>
              <a:buChar char="○"/>
            </a:pPr>
            <a:r>
              <a:rPr lang="en"/>
              <a:t>How easy is it to use the system, learn its features, adapt the system to meet user needs, and increase confidence and satisfaction in system use?</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sz="2800"/>
          </a:p>
        </p:txBody>
      </p:sp>
      <p:sp>
        <p:nvSpPr>
          <p:cNvPr id="358" name="Google Shape;358;p5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Architectural Qualities Conflict</a:t>
            </a:r>
            <a:endParaRPr/>
          </a:p>
        </p:txBody>
      </p:sp>
      <p:sp>
        <p:nvSpPr>
          <p:cNvPr id="364" name="Google Shape;364;p5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These qualities often conflict. It is hard to achieve multiple qualities at once.</a:t>
            </a:r>
            <a:endParaRPr/>
          </a:p>
          <a:p>
            <a:pPr indent="-419100" lvl="0" marL="457200" rtl="0">
              <a:spcBef>
                <a:spcPts val="600"/>
              </a:spcBef>
              <a:spcAft>
                <a:spcPts val="0"/>
              </a:spcAft>
              <a:buSzPts val="3000"/>
              <a:buChar char="●"/>
            </a:pPr>
            <a:r>
              <a:rPr lang="en"/>
              <a:t>Using fewer subsystems improves performance, but hurts modifiability.</a:t>
            </a:r>
            <a:endParaRPr/>
          </a:p>
          <a:p>
            <a:pPr indent="-419100" lvl="0" marL="457200" rtl="0">
              <a:spcBef>
                <a:spcPts val="0"/>
              </a:spcBef>
              <a:spcAft>
                <a:spcPts val="0"/>
              </a:spcAft>
              <a:buSzPts val="3000"/>
              <a:buChar char="●"/>
            </a:pPr>
            <a:r>
              <a:rPr lang="en"/>
              <a:t>Introducing redundant data improves availability, but makes security more difficult.</a:t>
            </a:r>
            <a:endParaRPr/>
          </a:p>
          <a:p>
            <a:pPr indent="-419100" lvl="0" marL="457200" rtl="0">
              <a:spcBef>
                <a:spcPts val="0"/>
              </a:spcBef>
              <a:spcAft>
                <a:spcPts val="0"/>
              </a:spcAft>
              <a:buSzPts val="3000"/>
              <a:buChar char="●"/>
            </a:pPr>
            <a:r>
              <a:rPr lang="en"/>
              <a:t>Localizing safety-related features usually introduces more communication between subsystems, degrading performance.</a:t>
            </a:r>
            <a:endParaRPr/>
          </a:p>
          <a:p>
            <a:pPr indent="0" lvl="0" marL="0" marR="0" rtl="0" algn="l">
              <a:lnSpc>
                <a:spcPct val="100000"/>
              </a:lnSpc>
              <a:spcBef>
                <a:spcPts val="600"/>
              </a:spcBef>
              <a:spcAft>
                <a:spcPts val="0"/>
              </a:spcAft>
              <a:buNone/>
            </a:pPr>
            <a:r>
              <a:t/>
            </a:r>
            <a:endParaRPr/>
          </a:p>
        </p:txBody>
      </p:sp>
      <p:sp>
        <p:nvSpPr>
          <p:cNvPr id="365" name="Google Shape;365;p5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Architectural Perspective</a:t>
            </a:r>
            <a:endParaRPr/>
          </a:p>
        </p:txBody>
      </p:sp>
      <p:sp>
        <p:nvSpPr>
          <p:cNvPr id="371" name="Google Shape;371;p5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Quality properties are </a:t>
            </a:r>
            <a:r>
              <a:rPr i="1" lang="en"/>
              <a:t>cross-cutting</a:t>
            </a:r>
            <a:r>
              <a:rPr lang="en"/>
              <a:t> across all architectural viewpoints.</a:t>
            </a:r>
            <a:endParaRPr/>
          </a:p>
          <a:p>
            <a:pPr indent="-419100" lvl="0" marL="457200" rtl="0">
              <a:spcBef>
                <a:spcPts val="0"/>
              </a:spcBef>
              <a:spcAft>
                <a:spcPts val="0"/>
              </a:spcAft>
              <a:buSzPts val="3000"/>
              <a:buChar char="●"/>
            </a:pPr>
            <a:r>
              <a:rPr b="1" lang="en"/>
              <a:t>Architectural Perspectives</a:t>
            </a:r>
            <a:r>
              <a:rPr b="1" i="1" lang="en"/>
              <a:t> </a:t>
            </a:r>
            <a:r>
              <a:rPr lang="en"/>
              <a:t>are used to discuss how particular quality attributes affect each view of the overall architecture. </a:t>
            </a:r>
            <a:endParaRPr/>
          </a:p>
          <a:p>
            <a:pPr indent="-381000" lvl="1" marL="914400" rtl="0">
              <a:spcBef>
                <a:spcPts val="0"/>
              </a:spcBef>
              <a:spcAft>
                <a:spcPts val="0"/>
              </a:spcAft>
              <a:buSzPts val="2400"/>
              <a:buChar char="○"/>
            </a:pPr>
            <a:r>
              <a:rPr lang="en"/>
              <a:t>For example, how security impacts the</a:t>
            </a:r>
            <a:r>
              <a:rPr lang="en"/>
              <a:t> functional structure, information organization, deployment environment, and concurrent processes.</a:t>
            </a:r>
            <a:endParaRPr/>
          </a:p>
          <a:p>
            <a:pPr indent="0" lvl="0" marL="0" marR="0" rtl="0" algn="l">
              <a:lnSpc>
                <a:spcPct val="100000"/>
              </a:lnSpc>
              <a:spcBef>
                <a:spcPts val="600"/>
              </a:spcBef>
              <a:spcAft>
                <a:spcPts val="0"/>
              </a:spcAft>
              <a:buNone/>
            </a:pPr>
            <a:r>
              <a:t/>
            </a:r>
            <a:endParaRPr/>
          </a:p>
        </p:txBody>
      </p:sp>
      <p:sp>
        <p:nvSpPr>
          <p:cNvPr id="372" name="Google Shape;372;p5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Framing Device for the Class</a:t>
            </a:r>
            <a:endParaRPr/>
          </a:p>
        </p:txBody>
      </p:sp>
      <p:sp>
        <p:nvSpPr>
          <p:cNvPr id="378" name="Google Shape;378;p5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Arial"/>
              <a:buChar char="●"/>
            </a:pPr>
            <a:r>
              <a:rPr b="1" lang="en"/>
              <a:t>Stakeholders</a:t>
            </a:r>
            <a:r>
              <a:rPr lang="en"/>
              <a:t> are the people impacted by the architecture, who have differing expectations and needs.</a:t>
            </a:r>
            <a:endParaRPr/>
          </a:p>
          <a:p>
            <a:pPr indent="-419100" lvl="0" marL="457200" marR="0" rtl="0" algn="l">
              <a:lnSpc>
                <a:spcPct val="100000"/>
              </a:lnSpc>
              <a:spcBef>
                <a:spcPts val="0"/>
              </a:spcBef>
              <a:spcAft>
                <a:spcPts val="0"/>
              </a:spcAft>
              <a:buSzPts val="3000"/>
              <a:buChar char="●"/>
            </a:pPr>
            <a:r>
              <a:rPr b="1" lang="en"/>
              <a:t>Viewpoints</a:t>
            </a:r>
            <a:r>
              <a:rPr lang="en"/>
              <a:t> are used to structure architecture definition by focusing on aspects of the system being designed.</a:t>
            </a:r>
            <a:endParaRPr/>
          </a:p>
          <a:p>
            <a:pPr indent="-419100" lvl="0" marL="457200" marR="0" rtl="0" algn="l">
              <a:lnSpc>
                <a:spcPct val="100000"/>
              </a:lnSpc>
              <a:spcBef>
                <a:spcPts val="0"/>
              </a:spcBef>
              <a:spcAft>
                <a:spcPts val="0"/>
              </a:spcAft>
              <a:buSzPts val="3000"/>
              <a:buChar char="●"/>
            </a:pPr>
            <a:r>
              <a:rPr b="1" lang="en"/>
              <a:t>Perspectives</a:t>
            </a:r>
            <a:r>
              <a:rPr lang="en"/>
              <a:t> focus on how a particular quality attribute impacts each viewpoint of the architecture.</a:t>
            </a:r>
            <a:endParaRPr/>
          </a:p>
          <a:p>
            <a:pPr indent="0" lvl="0" marL="0" marR="0" rtl="0" algn="l">
              <a:lnSpc>
                <a:spcPct val="100000"/>
              </a:lnSpc>
              <a:spcBef>
                <a:spcPts val="600"/>
              </a:spcBef>
              <a:spcAft>
                <a:spcPts val="0"/>
              </a:spcAft>
              <a:buNone/>
            </a:pPr>
            <a:r>
              <a:t/>
            </a:r>
            <a:endParaRPr/>
          </a:p>
        </p:txBody>
      </p:sp>
      <p:sp>
        <p:nvSpPr>
          <p:cNvPr id="379" name="Google Shape;379;p5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5"/>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Next Time</a:t>
            </a:r>
            <a:endParaRPr/>
          </a:p>
        </p:txBody>
      </p:sp>
      <p:sp>
        <p:nvSpPr>
          <p:cNvPr id="385" name="Google Shape;385;p55"/>
          <p:cNvSpPr txBox="1"/>
          <p:nvPr>
            <p:ph idx="1" type="body"/>
          </p:nvPr>
        </p:nvSpPr>
        <p:spPr>
          <a:xfrm>
            <a:off x="457200" y="1600200"/>
            <a:ext cx="81558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More introduction:</a:t>
            </a:r>
            <a:endParaRPr/>
          </a:p>
          <a:p>
            <a:pPr indent="-381000" lvl="1" marL="914400" rtl="0" algn="l">
              <a:spcBef>
                <a:spcPts val="0"/>
              </a:spcBef>
              <a:spcAft>
                <a:spcPts val="0"/>
              </a:spcAft>
              <a:buSzPts val="2400"/>
              <a:buChar char="○"/>
            </a:pPr>
            <a:r>
              <a:rPr lang="en"/>
              <a:t>Basic Architectural Definition and Styles</a:t>
            </a:r>
            <a:endParaRPr/>
          </a:p>
          <a:p>
            <a:pPr indent="-419100" lvl="0" marL="457200" rtl="0" algn="l">
              <a:spcBef>
                <a:spcPts val="0"/>
              </a:spcBef>
              <a:spcAft>
                <a:spcPts val="0"/>
              </a:spcAft>
              <a:buSzPts val="3000"/>
              <a:buChar char="●"/>
            </a:pPr>
            <a:r>
              <a:rPr lang="en"/>
              <a:t>Reading:</a:t>
            </a:r>
            <a:endParaRPr/>
          </a:p>
          <a:p>
            <a:pPr indent="-381000" lvl="1" marL="914400" rtl="0" algn="l">
              <a:spcBef>
                <a:spcPts val="0"/>
              </a:spcBef>
              <a:spcAft>
                <a:spcPts val="0"/>
              </a:spcAft>
              <a:buSzPts val="2400"/>
              <a:buChar char="○"/>
            </a:pPr>
            <a:r>
              <a:rPr lang="en"/>
              <a:t>David Garlan and Mary Shaw. </a:t>
            </a:r>
            <a:r>
              <a:rPr i="1" lang="en"/>
              <a:t>An Introduction to Software Architecture</a:t>
            </a:r>
            <a:r>
              <a:rPr lang="en"/>
              <a:t>.</a:t>
            </a:r>
            <a:endParaRPr/>
          </a:p>
          <a:p>
            <a:pPr indent="-381000" lvl="2" marL="1371600" rtl="0" algn="l">
              <a:spcBef>
                <a:spcPts val="0"/>
              </a:spcBef>
              <a:spcAft>
                <a:spcPts val="0"/>
              </a:spcAft>
              <a:buSzPts val="2400"/>
              <a:buChar char="■"/>
            </a:pPr>
            <a:r>
              <a:rPr lang="en"/>
              <a:t>On course website.</a:t>
            </a:r>
            <a:endParaRPr/>
          </a:p>
          <a:p>
            <a:pPr indent="-381000" lvl="1" marL="914400" rtl="0" algn="l">
              <a:spcBef>
                <a:spcPts val="0"/>
              </a:spcBef>
              <a:spcAft>
                <a:spcPts val="0"/>
              </a:spcAft>
              <a:buSzPts val="2400"/>
              <a:buChar char="○"/>
            </a:pPr>
            <a:r>
              <a:rPr lang="en"/>
              <a:t>Rozanski &amp; Woods: ch. 1 and 2</a:t>
            </a:r>
            <a:endParaRPr/>
          </a:p>
          <a:p>
            <a:pPr indent="-419100" lvl="0" marL="457200" rtl="0" algn="l">
              <a:spcBef>
                <a:spcPts val="0"/>
              </a:spcBef>
              <a:spcAft>
                <a:spcPts val="0"/>
              </a:spcAft>
              <a:buSzPts val="3000"/>
              <a:buChar char="●"/>
            </a:pPr>
            <a:r>
              <a:rPr lang="en"/>
              <a:t>Plan your team selection.</a:t>
            </a:r>
            <a:endParaRPr/>
          </a:p>
          <a:p>
            <a:pPr indent="-381000" lvl="1" marL="914400" rtl="0" algn="l">
              <a:spcBef>
                <a:spcPts val="0"/>
              </a:spcBef>
              <a:spcAft>
                <a:spcPts val="0"/>
              </a:spcAft>
              <a:buSzPts val="2400"/>
              <a:buChar char="○"/>
            </a:pPr>
            <a:r>
              <a:rPr lang="en"/>
              <a:t>The earlier, the better!</a:t>
            </a:r>
            <a:endParaRPr/>
          </a:p>
          <a:p>
            <a:pPr indent="0" lvl="0" marL="0" rtl="0" algn="l">
              <a:spcBef>
                <a:spcPts val="600"/>
              </a:spcBef>
              <a:spcAft>
                <a:spcPts val="0"/>
              </a:spcAft>
              <a:buNone/>
            </a:pPr>
            <a:r>
              <a:t/>
            </a:r>
            <a:endParaRPr/>
          </a:p>
        </p:txBody>
      </p:sp>
      <p:sp>
        <p:nvSpPr>
          <p:cNvPr id="386" name="Google Shape;386;p5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3"/>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Software Starts to Grow Up</a:t>
            </a:r>
            <a:endParaRPr/>
          </a:p>
        </p:txBody>
      </p:sp>
      <p:sp>
        <p:nvSpPr>
          <p:cNvPr id="79" name="Google Shape;79;p1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
              <a:t>Languages like C introduce file linking.</a:t>
            </a:r>
            <a:endParaRPr/>
          </a:p>
          <a:p>
            <a:pPr indent="-381000" lvl="1" marL="914400" rtl="0">
              <a:spcBef>
                <a:spcPts val="0"/>
              </a:spcBef>
              <a:spcAft>
                <a:spcPts val="0"/>
              </a:spcAft>
              <a:buSzPts val="2400"/>
              <a:buChar char="○"/>
            </a:pPr>
            <a:r>
              <a:rPr lang="en"/>
              <a:t>Enables organization of code and reuse of code.</a:t>
            </a:r>
            <a:endParaRPr/>
          </a:p>
          <a:p>
            <a:pPr indent="-419100" lvl="0" marL="457200" rtl="0">
              <a:spcBef>
                <a:spcPts val="0"/>
              </a:spcBef>
              <a:spcAft>
                <a:spcPts val="0"/>
              </a:spcAft>
              <a:buSzPts val="3000"/>
              <a:buChar char="●"/>
            </a:pPr>
            <a:r>
              <a:rPr lang="en"/>
              <a:t>SIMULA-67, Smalltalk introduce objects.</a:t>
            </a:r>
            <a:endParaRPr/>
          </a:p>
          <a:p>
            <a:pPr indent="-381000" lvl="1" marL="914400" rtl="0">
              <a:spcBef>
                <a:spcPts val="0"/>
              </a:spcBef>
              <a:spcAft>
                <a:spcPts val="0"/>
              </a:spcAft>
              <a:buSzPts val="2400"/>
              <a:buChar char="○"/>
            </a:pPr>
            <a:r>
              <a:rPr lang="en"/>
              <a:t>Enables organization of code into focused units that work with other objects to perform larger tasks.</a:t>
            </a:r>
            <a:endParaRPr/>
          </a:p>
          <a:p>
            <a:pPr indent="-381000" lvl="2" marL="1371600" rtl="0">
              <a:spcBef>
                <a:spcPts val="0"/>
              </a:spcBef>
              <a:spcAft>
                <a:spcPts val="0"/>
              </a:spcAft>
              <a:buSzPts val="2400"/>
              <a:buChar char="■"/>
            </a:pPr>
            <a:r>
              <a:rPr lang="en"/>
              <a:t>Sections of the code “activate” when needed.</a:t>
            </a:r>
            <a:endParaRPr/>
          </a:p>
          <a:p>
            <a:pPr indent="-381000" lvl="2" marL="1371600" rtl="0">
              <a:spcBef>
                <a:spcPts val="0"/>
              </a:spcBef>
              <a:spcAft>
                <a:spcPts val="0"/>
              </a:spcAft>
              <a:buSzPts val="2400"/>
              <a:buChar char="■"/>
            </a:pPr>
            <a:r>
              <a:rPr lang="en"/>
              <a:t>We can group together related functionality, ignore unrelated functionality, and find what we need when making changes.</a:t>
            </a:r>
            <a:endParaRPr/>
          </a:p>
          <a:p>
            <a:pPr indent="-381000" lvl="2" marL="1371600" rtl="0">
              <a:spcBef>
                <a:spcPts val="0"/>
              </a:spcBef>
              <a:spcAft>
                <a:spcPts val="0"/>
              </a:spcAft>
              <a:buSzPts val="2400"/>
              <a:buChar char="■"/>
            </a:pPr>
            <a:r>
              <a:rPr lang="en"/>
              <a:t>Code can be reused in future projects.</a:t>
            </a:r>
            <a:endParaRPr/>
          </a:p>
          <a:p>
            <a:pPr indent="0" lvl="0" marL="0" rtl="0">
              <a:spcBef>
                <a:spcPts val="600"/>
              </a:spcBef>
              <a:spcAft>
                <a:spcPts val="0"/>
              </a:spcAft>
              <a:buNone/>
            </a:pPr>
            <a:r>
              <a:t/>
            </a:r>
            <a:endParaRPr sz="2400"/>
          </a:p>
          <a:p>
            <a:pPr indent="0" lvl="0" marL="0" rtl="0">
              <a:spcBef>
                <a:spcPts val="600"/>
              </a:spcBef>
              <a:spcAft>
                <a:spcPts val="0"/>
              </a:spcAft>
              <a:buNone/>
            </a:pPr>
            <a:r>
              <a:t/>
            </a:r>
            <a:endParaRPr/>
          </a:p>
        </p:txBody>
      </p:sp>
      <p:sp>
        <p:nvSpPr>
          <p:cNvPr id="80" name="Google Shape;80;p1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4"/>
          <p:cNvSpPr txBox="1"/>
          <p:nvPr>
            <p:ph idx="4294967295" type="title"/>
          </p:nvPr>
        </p:nvSpPr>
        <p:spPr>
          <a:xfrm>
            <a:off x="764700" y="2555975"/>
            <a:ext cx="7727400" cy="154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800"/>
              <a:t>Flash forward to the present day...</a:t>
            </a:r>
            <a:endParaRPr sz="4800"/>
          </a:p>
        </p:txBody>
      </p:sp>
      <p:sp>
        <p:nvSpPr>
          <p:cNvPr id="86" name="Google Shape;86;p1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5"/>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Our Society Depends on Software</a:t>
            </a:r>
            <a:endParaRPr/>
          </a:p>
        </p:txBody>
      </p:sp>
      <p:sp>
        <p:nvSpPr>
          <p:cNvPr id="92" name="Google Shape;92;p1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This is software:                        So is this: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                                                   Also, this:</a:t>
            </a:r>
            <a:endParaRPr/>
          </a:p>
          <a:p>
            <a:pPr indent="0" lvl="0" marL="0" rtl="0" algn="l">
              <a:spcBef>
                <a:spcPts val="600"/>
              </a:spcBef>
              <a:spcAft>
                <a:spcPts val="0"/>
              </a:spcAft>
              <a:buNone/>
            </a:pPr>
            <a:r>
              <a:rPr lang="en"/>
              <a:t>           </a:t>
            </a:r>
            <a:endParaRPr/>
          </a:p>
          <a:p>
            <a:pPr indent="0" lvl="0" marL="0" rtl="0" algn="l">
              <a:spcBef>
                <a:spcPts val="600"/>
              </a:spcBef>
              <a:spcAft>
                <a:spcPts val="0"/>
              </a:spcAft>
              <a:buNone/>
            </a:pPr>
            <a:r>
              <a:rPr lang="en"/>
              <a:t>                                        </a:t>
            </a:r>
            <a:endParaRPr/>
          </a:p>
          <a:p>
            <a:pPr indent="0" lvl="0" marL="0" rtl="0">
              <a:spcBef>
                <a:spcPts val="600"/>
              </a:spcBef>
              <a:spcAft>
                <a:spcPts val="0"/>
              </a:spcAft>
              <a:buNone/>
            </a:pPr>
            <a:r>
              <a:rPr lang="en"/>
              <a:t> </a:t>
            </a:r>
            <a:endParaRPr/>
          </a:p>
          <a:p>
            <a:pPr indent="0" lvl="0" marL="0" rtl="0">
              <a:spcBef>
                <a:spcPts val="600"/>
              </a:spcBef>
              <a:spcAft>
                <a:spcPts val="0"/>
              </a:spcAft>
              <a:buNone/>
            </a:pPr>
            <a:r>
              <a:t/>
            </a:r>
            <a:endParaRPr/>
          </a:p>
        </p:txBody>
      </p:sp>
      <p:pic>
        <p:nvPicPr>
          <p:cNvPr descr="Ford_Focus_1.6_Ti-VCT_Champions_Edition_(III)_–_Frontansicht,_23._September_2012,_Mettmann.jpg" id="93" name="Google Shape;93;p15"/>
          <p:cNvPicPr preferRelativeResize="0"/>
          <p:nvPr/>
        </p:nvPicPr>
        <p:blipFill>
          <a:blip r:embed="rId3">
            <a:alphaModFix/>
          </a:blip>
          <a:stretch>
            <a:fillRect/>
          </a:stretch>
        </p:blipFill>
        <p:spPr>
          <a:xfrm>
            <a:off x="5295548" y="2222700"/>
            <a:ext cx="3034050" cy="1560676"/>
          </a:xfrm>
          <a:prstGeom prst="rect">
            <a:avLst/>
          </a:prstGeom>
          <a:noFill/>
          <a:ln>
            <a:noFill/>
          </a:ln>
        </p:spPr>
      </p:pic>
      <p:pic>
        <p:nvPicPr>
          <p:cNvPr descr="power_grid_sun_yellow.jpg" id="94" name="Google Shape;94;p15"/>
          <p:cNvPicPr preferRelativeResize="0"/>
          <p:nvPr/>
        </p:nvPicPr>
        <p:blipFill>
          <a:blip r:embed="rId4">
            <a:alphaModFix/>
          </a:blip>
          <a:stretch>
            <a:fillRect/>
          </a:stretch>
        </p:blipFill>
        <p:spPr>
          <a:xfrm>
            <a:off x="5236488" y="4390675"/>
            <a:ext cx="3152176" cy="2041500"/>
          </a:xfrm>
          <a:prstGeom prst="rect">
            <a:avLst/>
          </a:prstGeom>
          <a:noFill/>
          <a:ln>
            <a:noFill/>
          </a:ln>
        </p:spPr>
      </p:pic>
      <p:pic>
        <p:nvPicPr>
          <p:cNvPr descr="mobile-homepage-sep2015-1.png" id="95" name="Google Shape;95;p15"/>
          <p:cNvPicPr preferRelativeResize="0"/>
          <p:nvPr/>
        </p:nvPicPr>
        <p:blipFill>
          <a:blip r:embed="rId5">
            <a:alphaModFix/>
          </a:blip>
          <a:stretch>
            <a:fillRect/>
          </a:stretch>
        </p:blipFill>
        <p:spPr>
          <a:xfrm>
            <a:off x="628650" y="2351275"/>
            <a:ext cx="2559379" cy="3654225"/>
          </a:xfrm>
          <a:prstGeom prst="rect">
            <a:avLst/>
          </a:prstGeom>
          <a:noFill/>
          <a:ln cap="flat" cmpd="sng" w="9525">
            <a:solidFill>
              <a:schemeClr val="dk2"/>
            </a:solidFill>
            <a:prstDash val="solid"/>
            <a:round/>
            <a:headEnd len="sm" w="sm" type="none"/>
            <a:tailEnd len="sm" w="sm" type="none"/>
          </a:ln>
        </p:spPr>
      </p:pic>
      <p:sp>
        <p:nvSpPr>
          <p:cNvPr id="96" name="Google Shape;96;p1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Under the Hood</a:t>
            </a:r>
            <a:endParaRPr/>
          </a:p>
        </p:txBody>
      </p:sp>
      <p:sp>
        <p:nvSpPr>
          <p:cNvPr id="102" name="Google Shape;102;p16"/>
          <p:cNvSpPr txBox="1"/>
          <p:nvPr>
            <p:ph idx="1" type="body"/>
          </p:nvPr>
        </p:nvSpPr>
        <p:spPr>
          <a:xfrm>
            <a:off x="457200" y="1600200"/>
            <a:ext cx="3333900" cy="4967700"/>
          </a:xfrm>
          <a:prstGeom prst="rect">
            <a:avLst/>
          </a:prstGeom>
        </p:spPr>
        <p:txBody>
          <a:bodyPr anchorCtr="0" anchor="t" bIns="91425" lIns="91425" spcFirstLastPara="1" rIns="91425" wrap="square" tIns="91425">
            <a:noAutofit/>
          </a:bodyPr>
          <a:lstStyle/>
          <a:p>
            <a:pPr indent="-419100" lvl="0" marL="457200" rtl="0">
              <a:spcBef>
                <a:spcPts val="600"/>
              </a:spcBef>
              <a:spcAft>
                <a:spcPts val="0"/>
              </a:spcAft>
              <a:buSzPts val="3000"/>
              <a:buChar char="●"/>
            </a:pPr>
            <a:r>
              <a:rPr lang="en"/>
              <a:t>Systems have millions of lines of code.</a:t>
            </a:r>
            <a:endParaRPr/>
          </a:p>
          <a:p>
            <a:pPr indent="-419100" lvl="0" marL="457200" rtl="0">
              <a:spcBef>
                <a:spcPts val="0"/>
              </a:spcBef>
              <a:spcAft>
                <a:spcPts val="0"/>
              </a:spcAft>
              <a:buSzPts val="3000"/>
              <a:buChar char="●"/>
            </a:pPr>
            <a:r>
              <a:rPr lang="en"/>
              <a:t>Divided into  hundreds of  classes.</a:t>
            </a:r>
            <a:endParaRPr/>
          </a:p>
          <a:p>
            <a:pPr indent="0" lvl="0" marL="457200" rtl="0">
              <a:spcBef>
                <a:spcPts val="600"/>
              </a:spcBef>
              <a:spcAft>
                <a:spcPts val="0"/>
              </a:spcAft>
              <a:buNone/>
            </a:pPr>
            <a:r>
              <a:t/>
            </a:r>
            <a:endParaRPr/>
          </a:p>
          <a:p>
            <a:pPr indent="0" lvl="0" marL="0" rtl="0">
              <a:spcBef>
                <a:spcPts val="600"/>
              </a:spcBef>
              <a:spcAft>
                <a:spcPts val="0"/>
              </a:spcAft>
              <a:buNone/>
            </a:pPr>
            <a:r>
              <a:t/>
            </a:r>
            <a:endParaRPr/>
          </a:p>
        </p:txBody>
      </p:sp>
      <p:sp>
        <p:nvSpPr>
          <p:cNvPr id="103" name="Google Shape;103;p1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04" name="Google Shape;104;p16"/>
          <p:cNvPicPr preferRelativeResize="0"/>
          <p:nvPr/>
        </p:nvPicPr>
        <p:blipFill>
          <a:blip r:embed="rId3">
            <a:alphaModFix/>
          </a:blip>
          <a:stretch>
            <a:fillRect/>
          </a:stretch>
        </p:blipFill>
        <p:spPr>
          <a:xfrm>
            <a:off x="3791100" y="1914450"/>
            <a:ext cx="5158502" cy="3705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Growing Pains</a:t>
            </a:r>
            <a:endParaRPr/>
          </a:p>
        </p:txBody>
      </p:sp>
      <p:sp>
        <p:nvSpPr>
          <p:cNvPr id="110" name="Google Shape;110;p1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Arial"/>
              <a:buChar char="●"/>
            </a:pPr>
            <a:r>
              <a:rPr lang="en"/>
              <a:t>No person can understand an entire million-line codebase.</a:t>
            </a:r>
            <a:endParaRPr/>
          </a:p>
          <a:p>
            <a:pPr indent="-419100" lvl="0" marL="457200" marR="0" rtl="0" algn="l">
              <a:lnSpc>
                <a:spcPct val="100000"/>
              </a:lnSpc>
              <a:spcBef>
                <a:spcPts val="0"/>
              </a:spcBef>
              <a:spcAft>
                <a:spcPts val="0"/>
              </a:spcAft>
              <a:buSzPts val="3000"/>
              <a:buChar char="●"/>
            </a:pPr>
            <a:r>
              <a:rPr lang="en"/>
              <a:t>Classes organize code, but how can you find the right clases when there are thousands?</a:t>
            </a:r>
            <a:endParaRPr/>
          </a:p>
          <a:p>
            <a:pPr indent="-419100" lvl="0" marL="457200" marR="0" rtl="0" algn="l">
              <a:lnSpc>
                <a:spcPct val="100000"/>
              </a:lnSpc>
              <a:spcBef>
                <a:spcPts val="0"/>
              </a:spcBef>
              <a:spcAft>
                <a:spcPts val="0"/>
              </a:spcAft>
              <a:buSzPts val="3000"/>
              <a:buChar char="●"/>
            </a:pPr>
            <a:r>
              <a:rPr lang="en"/>
              <a:t>Results in chaos.</a:t>
            </a:r>
            <a:endParaRPr/>
          </a:p>
          <a:p>
            <a:pPr indent="-381000" lvl="1" marL="914400" rtl="0">
              <a:spcBef>
                <a:spcPts val="0"/>
              </a:spcBef>
              <a:spcAft>
                <a:spcPts val="0"/>
              </a:spcAft>
              <a:buSzPts val="2400"/>
              <a:buChar char="○"/>
            </a:pPr>
            <a:r>
              <a:rPr lang="en"/>
              <a:t>Only 16.1% of projects delivered on time and within budget, with all planned features complete as specified.</a:t>
            </a:r>
            <a:endParaRPr/>
          </a:p>
          <a:p>
            <a:pPr indent="-381000" lvl="1" marL="914400" rtl="0">
              <a:spcBef>
                <a:spcPts val="0"/>
              </a:spcBef>
              <a:spcAft>
                <a:spcPts val="0"/>
              </a:spcAft>
              <a:buSzPts val="2400"/>
              <a:buChar char="○"/>
            </a:pPr>
            <a:r>
              <a:rPr lang="en"/>
              <a:t>31.1% of projects are cancelled before delivery.</a:t>
            </a:r>
            <a:endParaRPr/>
          </a:p>
          <a:p>
            <a:pPr indent="-381000" lvl="1" marL="914400" rtl="0">
              <a:spcBef>
                <a:spcPts val="0"/>
              </a:spcBef>
              <a:spcAft>
                <a:spcPts val="0"/>
              </a:spcAft>
              <a:buSzPts val="2400"/>
              <a:buChar char="○"/>
            </a:pPr>
            <a:r>
              <a:rPr lang="en"/>
              <a:t>Delivered projects may be slow, insecure, missing features, have duplicate code, go down often, etc.</a:t>
            </a:r>
            <a:endParaRPr/>
          </a:p>
        </p:txBody>
      </p:sp>
      <p:sp>
        <p:nvSpPr>
          <p:cNvPr id="111" name="Google Shape;111;p1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